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7" r:id="rId3"/>
    <p:sldId id="274" r:id="rId4"/>
    <p:sldId id="263" r:id="rId5"/>
    <p:sldId id="266" r:id="rId6"/>
    <p:sldId id="275" r:id="rId7"/>
    <p:sldId id="276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2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hr-HR" smtClean="0"/>
              <a:t>18.10.2016.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hr-HR" smtClean="0"/>
              <a:t>18.10.2016.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dirty="0" smtClean="0"/>
              <a:t>Uredite stilove teksta </a:t>
            </a:r>
            <a:r>
              <a:rPr lang="hr-HR" noProof="0" dirty="0" smtClean="0"/>
              <a:t>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8" name="Prostoručn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hr-HR" smtClean="0"/>
              <a:t>18.10.2016.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hr-HR" smtClean="0"/>
              <a:t>18.10.2016.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ručn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8" name="Prostoručno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9" name="Prostoručn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hr-HR" smtClean="0"/>
              <a:t>18.10.2016.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učn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10" name="Prostoručno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11" name="Prostoručn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hr-HR" smtClean="0"/>
              <a:t>18.10.2016.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ručn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7" name="Prostoručn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hr-HR" smtClean="0"/>
              <a:t>18.10.2016.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hr-HR" smtClean="0"/>
              <a:t>18.10.2016.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i listo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hr-HR" smtClean="0"/>
              <a:t>18.10.2016.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ručn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8" name="Prostoručno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9" name="Prostoručn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hr-HR" smtClean="0"/>
              <a:t>18.10.2016.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8" name="Prostoručn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hr-HR" smtClean="0"/>
              <a:t>18.10.2016.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8" name="Prostoručn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hr-HR" smtClean="0"/>
              <a:t>18.10.2016.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ka s opisom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Grupa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Prostoručno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grpSp>
            <p:nvGrpSpPr>
              <p:cNvPr id="12" name="Grupa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Prostoručno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hr-HR" dirty="0"/>
                </a:p>
              </p:txBody>
            </p:sp>
            <p:sp>
              <p:nvSpPr>
                <p:cNvPr id="14" name="Prostoručno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15" name="Prostoručno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16" name="Prostoručno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17" name="Prostoručno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18" name="Prostoručno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19" name="Prostoručno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20" name="Prostoručno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21" name="Prostoručno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22" name="Prostoručno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23" name="Prostoručno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24" name="Prostoručno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hr-HR" dirty="0"/>
                </a:p>
              </p:txBody>
            </p:sp>
            <p:sp>
              <p:nvSpPr>
                <p:cNvPr id="25" name="Prostoručno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26" name="Prostoručno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27" name="Prostoručno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hr-HR" dirty="0"/>
                </a:p>
              </p:txBody>
            </p:sp>
            <p:sp>
              <p:nvSpPr>
                <p:cNvPr id="28" name="Prostoručno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hr-HR" dirty="0"/>
                </a:p>
              </p:txBody>
            </p:sp>
            <p:sp>
              <p:nvSpPr>
                <p:cNvPr id="29" name="Prostoručno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30" name="Prostoručno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31" name="Prostoručno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32" name="Prostoručno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hr-HR" dirty="0"/>
                </a:p>
              </p:txBody>
            </p:sp>
            <p:sp>
              <p:nvSpPr>
                <p:cNvPr id="33" name="Prostoručno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34" name="Prostoručno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35" name="Prostoručno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hr-HR" dirty="0"/>
                </a:p>
              </p:txBody>
            </p:sp>
            <p:sp>
              <p:nvSpPr>
                <p:cNvPr id="36" name="Prostoručno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37" name="Prostoručno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38" name="Prostoručno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39" name="Prostoručno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40" name="Prostoručno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hr-HR" dirty="0"/>
                </a:p>
              </p:txBody>
            </p:sp>
            <p:sp>
              <p:nvSpPr>
                <p:cNvPr id="41" name="Prostoručno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42" name="Prostoručno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43" name="Prostoručno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hr-HR" dirty="0"/>
                </a:p>
              </p:txBody>
            </p:sp>
            <p:sp>
              <p:nvSpPr>
                <p:cNvPr id="44" name="Prostoručno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45" name="Prostoručno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46" name="Prostoručno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47" name="Prostoručno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hr-HR" dirty="0"/>
                </a:p>
              </p:txBody>
            </p:sp>
            <p:sp>
              <p:nvSpPr>
                <p:cNvPr id="48" name="Prostoručno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49" name="Prostoručno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hr-HR" dirty="0"/>
                </a:p>
              </p:txBody>
            </p:sp>
            <p:sp>
              <p:nvSpPr>
                <p:cNvPr id="50" name="Prostoručno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51" name="Prostoručno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52" name="Prostoručno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53" name="Prostoručno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hr-HR" dirty="0"/>
                </a:p>
              </p:txBody>
            </p:sp>
            <p:sp>
              <p:nvSpPr>
                <p:cNvPr id="54" name="Prostoručno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55" name="Prostoručno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56" name="Prostoručno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57" name="Prostoručno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58" name="Prostoručno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hr-HR" dirty="0"/>
                </a:p>
              </p:txBody>
            </p:sp>
            <p:sp>
              <p:nvSpPr>
                <p:cNvPr id="59" name="Prostoručno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60" name="Prostoručno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61" name="Prostoručno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  <p:sp>
              <p:nvSpPr>
                <p:cNvPr id="62" name="Prostoručno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hr-HR" dirty="0"/>
                </a:p>
              </p:txBody>
            </p:sp>
            <p:sp>
              <p:nvSpPr>
                <p:cNvPr id="63" name="Prostoručno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dirty="0"/>
                </a:p>
              </p:txBody>
            </p:sp>
          </p:grpSp>
        </p:grpSp>
        <p:sp>
          <p:nvSpPr>
            <p:cNvPr id="10" name="Prostoručno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68" name="Rezervirano mjesto slike 67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Široka slika s natpisom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rostoručno 63"/>
          <p:cNvSpPr>
            <a:spLocks/>
          </p:cNvSpPr>
          <p:nvPr/>
        </p:nvSpPr>
        <p:spPr bwMode="auto">
          <a:xfrm>
            <a:off x="1185732" y="336529"/>
            <a:ext cx="9817165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65" name="Prostoručno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66" name="Prostoručno 65"/>
          <p:cNvSpPr>
            <a:spLocks/>
          </p:cNvSpPr>
          <p:nvPr/>
        </p:nvSpPr>
        <p:spPr bwMode="auto">
          <a:xfrm>
            <a:off x="1255712" y="391886"/>
            <a:ext cx="9675672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67" name="Rezervirano mjesto slike 2"/>
          <p:cNvSpPr>
            <a:spLocks noGrp="1"/>
          </p:cNvSpPr>
          <p:nvPr>
            <p:ph type="pic" idx="1"/>
          </p:nvPr>
        </p:nvSpPr>
        <p:spPr>
          <a:xfrm>
            <a:off x="1315615" y="447869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69" name="Prostoručno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0" name="Prostoručno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grpSp>
        <p:nvGrpSpPr>
          <p:cNvPr id="71" name="Grupa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Prostoručno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3" name="Prostoručno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hr-HR" dirty="0"/>
            </a:p>
          </p:txBody>
        </p:sp>
        <p:sp>
          <p:nvSpPr>
            <p:cNvPr id="74" name="Prostoručno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5" name="Prostoručno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6" name="Prostoručno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77" name="Grupa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Prostoručno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9" name="Prostoručno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hr-HR" dirty="0"/>
            </a:p>
          </p:txBody>
        </p:sp>
        <p:sp>
          <p:nvSpPr>
            <p:cNvPr id="80" name="Prostoručno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1" name="Prostoručno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2" name="Prostoručno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hr-HR" smtClean="0"/>
              <a:t>18.10.2016.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dna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hr-HR" smtClean="0"/>
              <a:t>18.10.2016.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Prostoručno 4"/>
          <p:cNvSpPr>
            <a:spLocks/>
          </p:cNvSpPr>
          <p:nvPr/>
        </p:nvSpPr>
        <p:spPr bwMode="auto">
          <a:xfrm>
            <a:off x="1169502" y="488128"/>
            <a:ext cx="9841398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6" name="Prostoručno 9"/>
          <p:cNvSpPr>
            <a:spLocks/>
          </p:cNvSpPr>
          <p:nvPr/>
        </p:nvSpPr>
        <p:spPr bwMode="auto">
          <a:xfrm>
            <a:off x="1359236" y="681199"/>
            <a:ext cx="9462092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7" name="Prostoručno 9"/>
          <p:cNvSpPr>
            <a:spLocks/>
          </p:cNvSpPr>
          <p:nvPr/>
        </p:nvSpPr>
        <p:spPr bwMode="auto">
          <a:xfrm>
            <a:off x="1463084" y="770297"/>
            <a:ext cx="9267384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8" name="Rezervirano mjesto slike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ije slik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hr-HR" smtClean="0"/>
              <a:t>18.10.2016.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dirty="0"/>
          </a:p>
        </p:txBody>
      </p:sp>
      <p:sp>
        <p:nvSpPr>
          <p:cNvPr id="12" name="Rezervirano mjesto slike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13" name="Prostoručno 5"/>
          <p:cNvSpPr>
            <a:spLocks/>
          </p:cNvSpPr>
          <p:nvPr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14" name="Prostoručno 5"/>
          <p:cNvSpPr>
            <a:spLocks/>
          </p:cNvSpPr>
          <p:nvPr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15" name="Prostoručno 5"/>
          <p:cNvSpPr>
            <a:spLocks/>
          </p:cNvSpPr>
          <p:nvPr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dirty="0"/>
          </a:p>
        </p:txBody>
      </p:sp>
      <p:sp>
        <p:nvSpPr>
          <p:cNvPr id="16" name="Rezervirano mjesto slike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hr-HR" smtClean="0"/>
              <a:t>18.10.2016.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17" name="Prostoručno 5"/>
          <p:cNvSpPr>
            <a:spLocks/>
          </p:cNvSpPr>
          <p:nvPr/>
        </p:nvSpPr>
        <p:spPr bwMode="auto">
          <a:xfrm rot="5142891" flipH="1" flipV="1">
            <a:off x="247644" y="1721806"/>
            <a:ext cx="4929972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18" name="Prostoručno 5"/>
          <p:cNvSpPr>
            <a:spLocks/>
          </p:cNvSpPr>
          <p:nvPr/>
        </p:nvSpPr>
        <p:spPr bwMode="auto">
          <a:xfrm rot="5239426" flipH="1" flipV="1">
            <a:off x="357111" y="1796769"/>
            <a:ext cx="472838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19" name="Prostoručno 5"/>
          <p:cNvSpPr>
            <a:spLocks/>
          </p:cNvSpPr>
          <p:nvPr/>
        </p:nvSpPr>
        <p:spPr bwMode="auto">
          <a:xfrm rot="16039426" flipV="1">
            <a:off x="479976" y="1881660"/>
            <a:ext cx="4513028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dirty="0"/>
          </a:p>
        </p:txBody>
      </p:sp>
      <p:sp>
        <p:nvSpPr>
          <p:cNvPr id="20" name="Prostoručno 5"/>
          <p:cNvSpPr>
            <a:spLocks/>
          </p:cNvSpPr>
          <p:nvPr/>
        </p:nvSpPr>
        <p:spPr bwMode="auto">
          <a:xfrm rot="5245851" flipH="1">
            <a:off x="6988110" y="1660590"/>
            <a:ext cx="4876799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21" name="Prostoručno 5"/>
          <p:cNvSpPr>
            <a:spLocks/>
          </p:cNvSpPr>
          <p:nvPr/>
        </p:nvSpPr>
        <p:spPr bwMode="auto">
          <a:xfrm rot="5400000" flipH="1">
            <a:off x="7081289" y="1726284"/>
            <a:ext cx="4725692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22" name="Prostoručno 5"/>
          <p:cNvSpPr>
            <a:spLocks/>
          </p:cNvSpPr>
          <p:nvPr/>
        </p:nvSpPr>
        <p:spPr bwMode="auto">
          <a:xfrm rot="16200000">
            <a:off x="7174180" y="1791642"/>
            <a:ext cx="4510462" cy="30912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dirty="0"/>
          </a:p>
        </p:txBody>
      </p:sp>
      <p:sp>
        <p:nvSpPr>
          <p:cNvPr id="23" name="Prostoručno 5"/>
          <p:cNvSpPr>
            <a:spLocks/>
          </p:cNvSpPr>
          <p:nvPr/>
        </p:nvSpPr>
        <p:spPr bwMode="auto">
          <a:xfrm rot="5400000" flipH="1" flipV="1">
            <a:off x="3411348" y="1401382"/>
            <a:ext cx="536613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24" name="Prostoručno 5"/>
          <p:cNvSpPr>
            <a:spLocks/>
          </p:cNvSpPr>
          <p:nvPr/>
        </p:nvSpPr>
        <p:spPr bwMode="auto">
          <a:xfrm rot="5400000" flipH="1" flipV="1">
            <a:off x="3498864" y="1461258"/>
            <a:ext cx="5191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25" name="Prostoručno 5"/>
          <p:cNvSpPr>
            <a:spLocks/>
          </p:cNvSpPr>
          <p:nvPr/>
        </p:nvSpPr>
        <p:spPr bwMode="auto">
          <a:xfrm rot="5400000" flipH="1" flipV="1">
            <a:off x="3599500" y="1547247"/>
            <a:ext cx="4949756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dirty="0"/>
          </a:p>
        </p:txBody>
      </p:sp>
      <p:sp>
        <p:nvSpPr>
          <p:cNvPr id="26" name="Rezervirano mjesto slike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27" name="Rezervirano mjesto slike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28" name="Rezervirano mjesto slike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 s opis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ručno 23"/>
          <p:cNvSpPr>
            <a:spLocks/>
          </p:cNvSpPr>
          <p:nvPr/>
        </p:nvSpPr>
        <p:spPr bwMode="auto">
          <a:xfrm rot="10800000">
            <a:off x="822959" y="1630677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25" name="Prostoručno 9"/>
          <p:cNvSpPr>
            <a:spLocks/>
          </p:cNvSpPr>
          <p:nvPr/>
        </p:nvSpPr>
        <p:spPr bwMode="auto">
          <a:xfrm rot="10800000">
            <a:off x="970662" y="1739065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26" name="Prostoručno 9"/>
          <p:cNvSpPr>
            <a:spLocks/>
          </p:cNvSpPr>
          <p:nvPr/>
        </p:nvSpPr>
        <p:spPr bwMode="auto">
          <a:xfrm rot="10800000">
            <a:off x="1022003" y="1800807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27" name="Prostoručno 26"/>
          <p:cNvSpPr>
            <a:spLocks/>
          </p:cNvSpPr>
          <p:nvPr/>
        </p:nvSpPr>
        <p:spPr bwMode="auto">
          <a:xfrm rot="5106336">
            <a:off x="4893039" y="1012328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28" name="Prostoručno 9"/>
          <p:cNvSpPr>
            <a:spLocks/>
          </p:cNvSpPr>
          <p:nvPr/>
        </p:nvSpPr>
        <p:spPr bwMode="auto">
          <a:xfrm rot="5106336">
            <a:off x="5015934" y="1096160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29" name="Prostoručno 9"/>
          <p:cNvSpPr>
            <a:spLocks/>
          </p:cNvSpPr>
          <p:nvPr/>
        </p:nvSpPr>
        <p:spPr bwMode="auto">
          <a:xfrm rot="5106336">
            <a:off x="5073495" y="1163712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30" name="Prostoručno 29"/>
          <p:cNvSpPr>
            <a:spLocks/>
          </p:cNvSpPr>
          <p:nvPr/>
        </p:nvSpPr>
        <p:spPr bwMode="auto">
          <a:xfrm rot="5837788">
            <a:off x="7669629" y="2059872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31" name="Prostoručno 9"/>
          <p:cNvSpPr>
            <a:spLocks/>
          </p:cNvSpPr>
          <p:nvPr/>
        </p:nvSpPr>
        <p:spPr bwMode="auto">
          <a:xfrm rot="5837788">
            <a:off x="7774010" y="2167696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32" name="Prostoručno 9"/>
          <p:cNvSpPr>
            <a:spLocks/>
          </p:cNvSpPr>
          <p:nvPr/>
        </p:nvSpPr>
        <p:spPr bwMode="auto">
          <a:xfrm rot="5837788">
            <a:off x="7816672" y="2218287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33" name="Prostoručno 32"/>
          <p:cNvSpPr>
            <a:spLocks/>
          </p:cNvSpPr>
          <p:nvPr/>
        </p:nvSpPr>
        <p:spPr bwMode="auto">
          <a:xfrm flipH="1">
            <a:off x="6019800" y="3959649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34" name="Prostoručno 33"/>
          <p:cNvSpPr>
            <a:spLocks/>
          </p:cNvSpPr>
          <p:nvPr/>
        </p:nvSpPr>
        <p:spPr bwMode="auto">
          <a:xfrm flipH="1">
            <a:off x="6071617" y="4009786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35" name="Prostoručno 34"/>
          <p:cNvSpPr>
            <a:spLocks/>
          </p:cNvSpPr>
          <p:nvPr/>
        </p:nvSpPr>
        <p:spPr bwMode="auto">
          <a:xfrm flipH="1">
            <a:off x="6118185" y="4059989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36" name="Rezervirano mjesto slike 37"/>
          <p:cNvSpPr>
            <a:spLocks noGrp="1"/>
          </p:cNvSpPr>
          <p:nvPr>
            <p:ph type="pic" sz="quarter" idx="13"/>
          </p:nvPr>
        </p:nvSpPr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37" name="Rezervirano mjesto slike 37"/>
          <p:cNvSpPr>
            <a:spLocks noGrp="1"/>
          </p:cNvSpPr>
          <p:nvPr>
            <p:ph type="pic" sz="quarter" idx="14"/>
          </p:nvPr>
        </p:nvSpPr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38" name="Rezervirano mjesto slike 37"/>
          <p:cNvSpPr>
            <a:spLocks noGrp="1"/>
          </p:cNvSpPr>
          <p:nvPr>
            <p:ph type="pic" sz="quarter" idx="15"/>
          </p:nvPr>
        </p:nvSpPr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82794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hr-HR" smtClean="0"/>
              <a:t>18.10.2016.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Četiri slik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ručno 5"/>
          <p:cNvSpPr>
            <a:spLocks/>
          </p:cNvSpPr>
          <p:nvPr/>
        </p:nvSpPr>
        <p:spPr bwMode="auto">
          <a:xfrm rot="21432709">
            <a:off x="6324263" y="3487057"/>
            <a:ext cx="4288074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hr-HR" smtClean="0"/>
              <a:t>18.10.2016.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29" name="Prostoručno 5"/>
          <p:cNvSpPr>
            <a:spLocks/>
          </p:cNvSpPr>
          <p:nvPr/>
        </p:nvSpPr>
        <p:spPr bwMode="auto">
          <a:xfrm flipV="1">
            <a:off x="6288832" y="223934"/>
            <a:ext cx="4298931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30" name="Prostoručno 5"/>
          <p:cNvSpPr>
            <a:spLocks/>
          </p:cNvSpPr>
          <p:nvPr/>
        </p:nvSpPr>
        <p:spPr bwMode="auto">
          <a:xfrm rot="160574" flipV="1">
            <a:off x="6341325" y="304472"/>
            <a:ext cx="418892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31" name="Prostoručno 5"/>
          <p:cNvSpPr>
            <a:spLocks/>
          </p:cNvSpPr>
          <p:nvPr/>
        </p:nvSpPr>
        <p:spPr bwMode="auto">
          <a:xfrm rot="10960574" flipH="1" flipV="1">
            <a:off x="6428390" y="357897"/>
            <a:ext cx="3998139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dirty="0"/>
          </a:p>
        </p:txBody>
      </p:sp>
      <p:sp>
        <p:nvSpPr>
          <p:cNvPr id="32" name="Prostoručno 5"/>
          <p:cNvSpPr>
            <a:spLocks/>
          </p:cNvSpPr>
          <p:nvPr/>
        </p:nvSpPr>
        <p:spPr bwMode="auto">
          <a:xfrm flipH="1">
            <a:off x="1656574" y="3430171"/>
            <a:ext cx="4203052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33" name="Prostoručno 5"/>
          <p:cNvSpPr>
            <a:spLocks/>
          </p:cNvSpPr>
          <p:nvPr/>
        </p:nvSpPr>
        <p:spPr bwMode="auto">
          <a:xfrm flipH="1">
            <a:off x="1711524" y="3498638"/>
            <a:ext cx="4054926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34" name="Prostoručno 5"/>
          <p:cNvSpPr>
            <a:spLocks/>
          </p:cNvSpPr>
          <p:nvPr/>
        </p:nvSpPr>
        <p:spPr bwMode="auto">
          <a:xfrm rot="10800000">
            <a:off x="1795205" y="3576013"/>
            <a:ext cx="3870246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dirty="0"/>
          </a:p>
        </p:txBody>
      </p:sp>
      <p:sp>
        <p:nvSpPr>
          <p:cNvPr id="35" name="Prostoručno 5"/>
          <p:cNvSpPr>
            <a:spLocks/>
          </p:cNvSpPr>
          <p:nvPr/>
        </p:nvSpPr>
        <p:spPr bwMode="auto">
          <a:xfrm rot="200049" flipH="1" flipV="1">
            <a:off x="1604864" y="247650"/>
            <a:ext cx="425475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36" name="Prostoručno 5"/>
          <p:cNvSpPr>
            <a:spLocks/>
          </p:cNvSpPr>
          <p:nvPr/>
        </p:nvSpPr>
        <p:spPr bwMode="auto">
          <a:xfrm flipH="1" flipV="1">
            <a:off x="1684947" y="325852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37" name="Prostoručno 5"/>
          <p:cNvSpPr>
            <a:spLocks/>
          </p:cNvSpPr>
          <p:nvPr/>
        </p:nvSpPr>
        <p:spPr bwMode="auto">
          <a:xfrm flipH="1" flipV="1">
            <a:off x="1735448" y="393162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dirty="0"/>
          </a:p>
        </p:txBody>
      </p:sp>
      <p:sp>
        <p:nvSpPr>
          <p:cNvPr id="38" name="Prostoručno 5"/>
          <p:cNvSpPr>
            <a:spLocks/>
          </p:cNvSpPr>
          <p:nvPr/>
        </p:nvSpPr>
        <p:spPr bwMode="auto">
          <a:xfrm>
            <a:off x="6419893" y="3558258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39" name="Prostoručno 5"/>
          <p:cNvSpPr>
            <a:spLocks/>
          </p:cNvSpPr>
          <p:nvPr/>
        </p:nvSpPr>
        <p:spPr bwMode="auto">
          <a:xfrm>
            <a:off x="6487007" y="3625374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dirty="0"/>
          </a:p>
        </p:txBody>
      </p:sp>
      <p:sp>
        <p:nvSpPr>
          <p:cNvPr id="40" name="Rezervirano mjesto slike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1" name="Rezervirano mjesto slike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2" name="Rezervirano mjesto slike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3" name="Rezervirano mjesto slike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pravokutne slike s natpis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hr-HR" smtClean="0"/>
              <a:t>18.10.2016.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1" name="Prostoručno 20"/>
          <p:cNvSpPr>
            <a:spLocks/>
          </p:cNvSpPr>
          <p:nvPr/>
        </p:nvSpPr>
        <p:spPr bwMode="auto">
          <a:xfrm flipH="1">
            <a:off x="8747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22" name="Prostoručno 21"/>
          <p:cNvSpPr>
            <a:spLocks/>
          </p:cNvSpPr>
          <p:nvPr/>
        </p:nvSpPr>
        <p:spPr bwMode="auto">
          <a:xfrm flipH="1">
            <a:off x="940025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23" name="Prostoručno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dirty="0"/>
          </a:p>
        </p:txBody>
      </p:sp>
      <p:sp>
        <p:nvSpPr>
          <p:cNvPr id="39" name="Prostoručno 38"/>
          <p:cNvSpPr>
            <a:spLocks/>
          </p:cNvSpPr>
          <p:nvPr/>
        </p:nvSpPr>
        <p:spPr bwMode="auto">
          <a:xfrm>
            <a:off x="62468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40" name="Prostoručno 39"/>
          <p:cNvSpPr>
            <a:spLocks/>
          </p:cNvSpPr>
          <p:nvPr/>
        </p:nvSpPr>
        <p:spPr bwMode="auto">
          <a:xfrm>
            <a:off x="6312126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41" name="Prostoručno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dirty="0"/>
          </a:p>
        </p:txBody>
      </p:sp>
      <p:sp>
        <p:nvSpPr>
          <p:cNvPr id="42" name="Prostoručno 41"/>
          <p:cNvSpPr>
            <a:spLocks/>
          </p:cNvSpPr>
          <p:nvPr/>
        </p:nvSpPr>
        <p:spPr bwMode="auto">
          <a:xfrm flipH="1" flipV="1">
            <a:off x="8747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43" name="Prostoručno 42"/>
          <p:cNvSpPr>
            <a:spLocks/>
          </p:cNvSpPr>
          <p:nvPr/>
        </p:nvSpPr>
        <p:spPr bwMode="auto">
          <a:xfrm flipH="1" flipV="1">
            <a:off x="940025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44" name="Prostoručno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dirty="0"/>
          </a:p>
        </p:txBody>
      </p:sp>
      <p:sp>
        <p:nvSpPr>
          <p:cNvPr id="45" name="Prostoručno 44"/>
          <p:cNvSpPr>
            <a:spLocks/>
          </p:cNvSpPr>
          <p:nvPr/>
        </p:nvSpPr>
        <p:spPr bwMode="auto">
          <a:xfrm flipV="1">
            <a:off x="62468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46" name="Prostoručno 45"/>
          <p:cNvSpPr>
            <a:spLocks/>
          </p:cNvSpPr>
          <p:nvPr/>
        </p:nvSpPr>
        <p:spPr bwMode="auto">
          <a:xfrm flipV="1">
            <a:off x="6312126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47" name="Prostoručno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dirty="0"/>
          </a:p>
        </p:txBody>
      </p:sp>
      <p:sp>
        <p:nvSpPr>
          <p:cNvPr id="48" name="Rezervirano mjesto slike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9" name="Rezervirano mjesto slike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50" name="Rezervirano mjesto slike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51" name="Pravokutnik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upa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Prostoručno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" name="Prostoručno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" name="Prostoručno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" name="Prostoručno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" name="Prostoručno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" name="Prostoručno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" name="Prostoručno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" name="Prostoručno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hr-HR" dirty="0"/>
            </a:p>
          </p:txBody>
        </p:sp>
        <p:sp>
          <p:nvSpPr>
            <p:cNvPr id="15" name="Prostoručno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" name="Prostoručno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hr-HR" dirty="0"/>
            </a:p>
          </p:txBody>
        </p:sp>
        <p:sp>
          <p:nvSpPr>
            <p:cNvPr id="17" name="Prostoručno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" name="Prostoručno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" name="Prostoručno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hr-HR" dirty="0"/>
            </a:p>
          </p:txBody>
        </p:sp>
        <p:sp>
          <p:nvSpPr>
            <p:cNvPr id="20" name="Prostoručno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" name="Prostoručno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" name="Prostoručno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" name="Prostoručno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" name="Prostoručno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" name="Prostoručno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" name="Prostoručno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" name="Prostoručno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" name="Prostoručno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" name="Prostoručno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" name="Prostoručno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" name="Prostoručno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" name="Prostoručno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" name="Prostoručno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" name="Prostoručno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5" name="Prostoručno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6" name="Prostoručno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7" name="Prostoručno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8" name="Prostoručno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9" name="Prostoručno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0" name="Prostoručno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1" name="Prostoručno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2" name="Prostoručno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" name="Prostoručno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" name="Prostoručno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5" name="Prostoručno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6" name="Prostoručno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7" name="Prostoručno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8" name="Prostoručno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9" name="Prostoručno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hr-HR" dirty="0"/>
            </a:p>
          </p:txBody>
        </p:sp>
        <p:sp>
          <p:nvSpPr>
            <p:cNvPr id="50" name="Prostoručno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1" name="Prostoručno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2" name="Prostoručno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3" name="Prostoručno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4" name="Prostoručno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5" name="Prostoručno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6" name="Prostoručno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7" name="Prostoručno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8" name="Prostoručno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9" name="Prostoručno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0" name="Prostoručno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hr-HR" dirty="0"/>
            </a:p>
          </p:txBody>
        </p:sp>
        <p:sp>
          <p:nvSpPr>
            <p:cNvPr id="61" name="Prostoručno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2" name="Prostoručno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3" name="Prostoručno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4" name="Prostoručno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5" name="Prostoručno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6" name="Prostoručno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hr-HR" dirty="0"/>
            </a:p>
          </p:txBody>
        </p:sp>
        <p:sp>
          <p:nvSpPr>
            <p:cNvPr id="67" name="Prostoručno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8" name="Prostoručno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9" name="Prostoručno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hr-HR" dirty="0"/>
            </a:p>
          </p:txBody>
        </p:sp>
        <p:sp>
          <p:nvSpPr>
            <p:cNvPr id="70" name="Prostoručno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1" name="Prostoručno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2" name="Prostoručno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3" name="Prostoručno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4" name="Prostoručno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5" name="Prostoručno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6" name="Prostoručno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7" name="Prostoručno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8" name="Prostoručno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hr-HR" dirty="0"/>
            </a:p>
          </p:txBody>
        </p:sp>
        <p:sp>
          <p:nvSpPr>
            <p:cNvPr id="79" name="Prostoručno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0" name="Prostoručno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1" name="Prostoručno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2" name="Prostoručno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3" name="Prostoručno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4" name="Prostoručno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5" name="Prostoručno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6" name="Prostoručno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7" name="Prostoručno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8" name="Prostoručno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9" name="Prostoručno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0" name="Prostoručno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1" name="Prostoručno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2" name="Prostoručno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3" name="Prostoručno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4" name="Prostoručno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5" name="Prostoručno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6" name="Prostoručno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7" name="Prostoručno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8" name="Prostoručno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9" name="Prostoručno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0" name="Prostoručno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1" name="Prostoručno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2" name="Prostoručno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3" name="Prostoručno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4" name="Prostoručno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5" name="Prostoručno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6" name="Prostoručno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7" name="Prostoručno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</a:t>
            </a:r>
            <a:r>
              <a:rPr lang="hr-HR" noProof="0" dirty="0" smtClean="0"/>
              <a:t>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hr-HR" smtClean="0"/>
              <a:t>18.10.2016.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32801" y="698500"/>
            <a:ext cx="3155462" cy="4737100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r-HR" sz="4000" b="1" i="0" dirty="0" smtClean="0">
                <a:solidFill>
                  <a:schemeClr val="tx2"/>
                </a:solidFill>
                <a:latin typeface="Cambria"/>
                <a:ea typeface="+mj-ea"/>
                <a:cs typeface="+mj-cs"/>
              </a:rPr>
              <a:t>2. ili o-deklinacija – imenice na </a:t>
            </a:r>
            <a:br>
              <a:rPr lang="hr-HR" sz="4000" b="1" i="0" dirty="0" smtClean="0">
                <a:solidFill>
                  <a:schemeClr val="tx2"/>
                </a:solidFill>
                <a:latin typeface="Cambria"/>
                <a:ea typeface="+mj-ea"/>
                <a:cs typeface="+mj-cs"/>
              </a:rPr>
            </a:br>
            <a:r>
              <a:rPr lang="hr-HR" sz="4000" b="1" i="0" dirty="0" smtClean="0">
                <a:solidFill>
                  <a:schemeClr val="tx2"/>
                </a:solidFill>
                <a:latin typeface="Cambria"/>
                <a:ea typeface="+mj-ea"/>
                <a:cs typeface="+mj-cs"/>
              </a:rPr>
              <a:t>-</a:t>
            </a:r>
            <a:r>
              <a:rPr lang="hr-HR" sz="4000" b="1" i="0" dirty="0" err="1" smtClean="0">
                <a:solidFill>
                  <a:schemeClr val="tx2"/>
                </a:solidFill>
                <a:latin typeface="Cambria"/>
                <a:ea typeface="+mj-ea"/>
                <a:cs typeface="+mj-cs"/>
              </a:rPr>
              <a:t>er</a:t>
            </a:r>
            <a:endParaRPr lang="hr-HR" sz="4000" b="1" i="0" dirty="0">
              <a:solidFill>
                <a:schemeClr val="tx2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8" name="Rezervirano mjesto slike 7"/>
          <p:cNvSpPr>
            <a:spLocks noGrp="1"/>
          </p:cNvSpPr>
          <p:nvPr>
            <p:ph type="pic" idx="1"/>
          </p:nvPr>
        </p:nvSpPr>
        <p:spPr/>
      </p:sp>
      <p:pic>
        <p:nvPicPr>
          <p:cNvPr id="1028" name="Picture 4" descr="http://widgets.bestmoodle.net/images/lolcat/Optimus_magister_bonus_lib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5"/>
          <a:stretch/>
        </p:blipFill>
        <p:spPr bwMode="auto">
          <a:xfrm>
            <a:off x="1497617" y="1357283"/>
            <a:ext cx="5822838" cy="39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a 4"/>
          <p:cNvSpPr/>
          <p:nvPr/>
        </p:nvSpPr>
        <p:spPr>
          <a:xfrm>
            <a:off x="1248509" y="1969477"/>
            <a:ext cx="3727938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4484077" y="4521200"/>
            <a:ext cx="3165232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955800" y="1104900"/>
            <a:ext cx="8191500" cy="19389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hr-HR" sz="4000" b="1" dirty="0" smtClean="0">
                <a:solidFill>
                  <a:schemeClr val="tx2"/>
                </a:solidFill>
              </a:rPr>
              <a:t>imenice muškog roda koje u nominativu </a:t>
            </a:r>
            <a:r>
              <a:rPr lang="hr-HR" sz="4000" b="1" dirty="0" err="1" smtClean="0">
                <a:solidFill>
                  <a:schemeClr val="tx2"/>
                </a:solidFill>
              </a:rPr>
              <a:t>sg</a:t>
            </a:r>
            <a:r>
              <a:rPr lang="hr-HR" sz="4000" b="1" dirty="0" smtClean="0">
                <a:solidFill>
                  <a:schemeClr val="tx2"/>
                </a:solidFill>
              </a:rPr>
              <a:t> završavaju na </a:t>
            </a:r>
          </a:p>
          <a:p>
            <a:r>
              <a:rPr lang="hr-HR" sz="4000" b="1" dirty="0">
                <a:solidFill>
                  <a:schemeClr val="tx2"/>
                </a:solidFill>
              </a:rPr>
              <a:t> </a:t>
            </a:r>
            <a:r>
              <a:rPr lang="hr-HR" sz="4000" b="1" dirty="0" smtClean="0">
                <a:solidFill>
                  <a:schemeClr val="tx2"/>
                </a:solidFill>
              </a:rPr>
              <a:t>    </a:t>
            </a:r>
            <a:r>
              <a:rPr lang="hr-HR" sz="4000" b="1" dirty="0" smtClean="0">
                <a:solidFill>
                  <a:srgbClr val="FF0000"/>
                </a:solidFill>
              </a:rPr>
              <a:t>- </a:t>
            </a:r>
            <a:r>
              <a:rPr lang="hr-HR" sz="4000" b="1" dirty="0" err="1" smtClean="0">
                <a:solidFill>
                  <a:srgbClr val="FF0000"/>
                </a:solidFill>
              </a:rPr>
              <a:t>er</a:t>
            </a:r>
            <a:r>
              <a:rPr lang="hr-HR" sz="40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374900" y="3479800"/>
            <a:ext cx="9525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tx2"/>
                </a:solidFill>
              </a:rPr>
              <a:t>-</a:t>
            </a:r>
            <a:r>
              <a:rPr lang="hr-HR" sz="3600" b="1" dirty="0" err="1" smtClean="0">
                <a:solidFill>
                  <a:schemeClr val="tx2"/>
                </a:solidFill>
              </a:rPr>
              <a:t>er</a:t>
            </a:r>
            <a:endParaRPr lang="hr-HR" sz="3600" b="1" dirty="0">
              <a:solidFill>
                <a:schemeClr val="tx2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121150" y="3479799"/>
            <a:ext cx="84455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tx2"/>
                </a:solidFill>
              </a:rPr>
              <a:t>-i</a:t>
            </a:r>
            <a:endParaRPr lang="hr-HR" sz="3600" b="1" dirty="0">
              <a:solidFill>
                <a:schemeClr val="tx2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556250" y="3479799"/>
            <a:ext cx="9906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tx2"/>
                </a:solidFill>
              </a:rPr>
              <a:t>m</a:t>
            </a:r>
            <a:endParaRPr lang="hr-HR" sz="3600" b="1" dirty="0">
              <a:solidFill>
                <a:schemeClr val="tx2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3530600" y="3656230"/>
            <a:ext cx="35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tx2"/>
                </a:solidFill>
              </a:rPr>
              <a:t>,</a:t>
            </a:r>
            <a:endParaRPr lang="hr-HR" sz="3600" b="1" dirty="0">
              <a:solidFill>
                <a:schemeClr val="tx2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083175" y="3656229"/>
            <a:ext cx="35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tx2"/>
                </a:solidFill>
              </a:rPr>
              <a:t>,</a:t>
            </a:r>
            <a:endParaRPr lang="hr-HR" sz="3600" b="1" dirty="0">
              <a:solidFill>
                <a:schemeClr val="tx2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0" y="787400"/>
            <a:ext cx="94234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animBg="1"/>
      <p:bldP spid="5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like 3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1" b="28581"/>
          <a:stretch>
            <a:fillRect/>
          </a:stretch>
        </p:blipFill>
        <p:spPr>
          <a:xfrm>
            <a:off x="1419484" y="772433"/>
            <a:ext cx="9299316" cy="5156340"/>
          </a:xfrm>
        </p:spPr>
      </p:pic>
      <p:sp>
        <p:nvSpPr>
          <p:cNvPr id="3" name="TekstniOkvir 2"/>
          <p:cNvSpPr txBox="1"/>
          <p:nvPr/>
        </p:nvSpPr>
        <p:spPr>
          <a:xfrm>
            <a:off x="1828800" y="1041400"/>
            <a:ext cx="84201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hr-HR" sz="3600" b="1" dirty="0" smtClean="0">
                <a:solidFill>
                  <a:schemeClr val="tx2"/>
                </a:solidFill>
              </a:rPr>
              <a:t>nastavak </a:t>
            </a:r>
            <a:r>
              <a:rPr lang="hr-HR" sz="3600" b="1" dirty="0">
                <a:solidFill>
                  <a:schemeClr val="tx2"/>
                </a:solidFill>
              </a:rPr>
              <a:t>za genitiv </a:t>
            </a:r>
            <a:r>
              <a:rPr lang="hr-HR" sz="3600" b="1" dirty="0" smtClean="0">
                <a:solidFill>
                  <a:schemeClr val="tx2"/>
                </a:solidFill>
              </a:rPr>
              <a:t>dodaje se </a:t>
            </a:r>
            <a:r>
              <a:rPr lang="hr-HR" sz="3600" b="1" dirty="0">
                <a:solidFill>
                  <a:schemeClr val="tx2"/>
                </a:solidFill>
              </a:rPr>
              <a:t>izravno na </a:t>
            </a:r>
            <a:r>
              <a:rPr lang="hr-HR" sz="3600" b="1" dirty="0" smtClean="0">
                <a:solidFill>
                  <a:schemeClr val="tx2"/>
                </a:solidFill>
              </a:rPr>
              <a:t>nominativ tj. na -</a:t>
            </a:r>
            <a:r>
              <a:rPr lang="hr-HR" sz="3600" b="1" dirty="0" err="1" smtClean="0">
                <a:solidFill>
                  <a:schemeClr val="tx2"/>
                </a:solidFill>
              </a:rPr>
              <a:t>er</a:t>
            </a:r>
            <a:endParaRPr lang="hr-HR" sz="3600" b="1" dirty="0" smtClean="0">
              <a:solidFill>
                <a:schemeClr val="tx2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hr-HR" sz="3600" b="1" dirty="0" smtClean="0">
                <a:solidFill>
                  <a:srgbClr val="FF0000"/>
                </a:solidFill>
              </a:rPr>
              <a:t>NEMA MICANJA NASTAVKA ZA NOMINATIV</a:t>
            </a:r>
          </a:p>
          <a:p>
            <a:pPr lvl="0"/>
            <a:endParaRPr lang="hr-HR" sz="3600" b="1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600" b="1" dirty="0" err="1">
                <a:solidFill>
                  <a:schemeClr val="tx2"/>
                </a:solidFill>
              </a:rPr>
              <a:t>puer</a:t>
            </a:r>
            <a:r>
              <a:rPr lang="hr-HR" sz="3600" b="1" dirty="0" smtClean="0">
                <a:solidFill>
                  <a:schemeClr val="tx2"/>
                </a:solidFill>
              </a:rPr>
              <a:t>, -</a:t>
            </a:r>
            <a:r>
              <a:rPr lang="hr-HR" sz="3600" b="1" dirty="0">
                <a:solidFill>
                  <a:schemeClr val="tx2"/>
                </a:solidFill>
              </a:rPr>
              <a:t>i</a:t>
            </a:r>
            <a:r>
              <a:rPr lang="hr-HR" sz="3600" b="1" dirty="0" smtClean="0">
                <a:solidFill>
                  <a:schemeClr val="tx2"/>
                </a:solidFill>
              </a:rPr>
              <a:t>, 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600" b="1" dirty="0" err="1">
                <a:solidFill>
                  <a:schemeClr val="tx2"/>
                </a:solidFill>
              </a:rPr>
              <a:t>v</a:t>
            </a:r>
            <a:r>
              <a:rPr lang="hr-HR" sz="3600" b="1" dirty="0" err="1" smtClean="0">
                <a:solidFill>
                  <a:schemeClr val="tx2"/>
                </a:solidFill>
              </a:rPr>
              <a:t>esper</a:t>
            </a:r>
            <a:r>
              <a:rPr lang="hr-HR" sz="3600" b="1" dirty="0" smtClean="0">
                <a:solidFill>
                  <a:schemeClr val="tx2"/>
                </a:solidFill>
              </a:rPr>
              <a:t>, - i, m </a:t>
            </a:r>
            <a:endParaRPr lang="hr-HR" sz="3600" dirty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hr-HR" sz="3600" b="1" dirty="0" smtClean="0">
              <a:solidFill>
                <a:schemeClr val="tx2"/>
              </a:solidFill>
            </a:endParaRPr>
          </a:p>
          <a:p>
            <a:pPr lvl="0"/>
            <a:endParaRPr lang="hr-HR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30300" y="660400"/>
            <a:ext cx="9688514" cy="5397500"/>
          </a:xfrm>
        </p:spPr>
        <p:txBody>
          <a:bodyPr>
            <a:normAutofit lnSpcReduction="10000"/>
          </a:bodyPr>
          <a:lstStyle/>
          <a:p>
            <a:r>
              <a:rPr lang="hr-HR" sz="3600" b="1" dirty="0">
                <a:solidFill>
                  <a:schemeClr val="tx2"/>
                </a:solidFill>
              </a:rPr>
              <a:t>kod nekih imenica ove skupine dolazi do glasovne promjene </a:t>
            </a:r>
            <a:r>
              <a:rPr lang="hr-HR" sz="3600" b="1" i="1" dirty="0">
                <a:solidFill>
                  <a:srgbClr val="FF0000"/>
                </a:solidFill>
              </a:rPr>
              <a:t>nepostojanog </a:t>
            </a:r>
            <a:r>
              <a:rPr lang="hr-HR" sz="3600" b="1" i="1" dirty="0" smtClean="0">
                <a:solidFill>
                  <a:srgbClr val="FF0000"/>
                </a:solidFill>
              </a:rPr>
              <a:t>e</a:t>
            </a:r>
          </a:p>
          <a:p>
            <a:r>
              <a:rPr lang="hr-HR" sz="3600" b="1" i="1" dirty="0">
                <a:solidFill>
                  <a:schemeClr val="tx2"/>
                </a:solidFill>
              </a:rPr>
              <a:t> </a:t>
            </a:r>
            <a:r>
              <a:rPr lang="hr-HR" sz="3600" b="1" i="1" dirty="0" smtClean="0">
                <a:solidFill>
                  <a:schemeClr val="tx2"/>
                </a:solidFill>
              </a:rPr>
              <a:t>- e iz nastavka –</a:t>
            </a:r>
            <a:r>
              <a:rPr lang="hr-HR" sz="3600" b="1" i="1" dirty="0" err="1" smtClean="0">
                <a:solidFill>
                  <a:schemeClr val="tx2"/>
                </a:solidFill>
              </a:rPr>
              <a:t>er</a:t>
            </a:r>
            <a:r>
              <a:rPr lang="hr-HR" sz="3600" b="1" i="1" dirty="0" smtClean="0">
                <a:solidFill>
                  <a:schemeClr val="tx2"/>
                </a:solidFill>
              </a:rPr>
              <a:t> se u genitivu gubi</a:t>
            </a:r>
          </a:p>
          <a:p>
            <a:pPr lvl="0"/>
            <a:r>
              <a:rPr lang="hr-HR" sz="3600" b="1" dirty="0">
                <a:solidFill>
                  <a:schemeClr val="tx2"/>
                </a:solidFill>
              </a:rPr>
              <a:t>kod imenica koje imaju tu </a:t>
            </a:r>
            <a:r>
              <a:rPr lang="hr-HR" sz="3600" b="1" dirty="0" smtClean="0">
                <a:solidFill>
                  <a:schemeClr val="tx2"/>
                </a:solidFill>
              </a:rPr>
              <a:t>promjenu u </a:t>
            </a:r>
            <a:r>
              <a:rPr lang="hr-HR" sz="3600" b="1" dirty="0">
                <a:solidFill>
                  <a:schemeClr val="tx2"/>
                </a:solidFill>
              </a:rPr>
              <a:t>G </a:t>
            </a:r>
            <a:r>
              <a:rPr lang="hr-HR" sz="3600" b="1" dirty="0" err="1" smtClean="0">
                <a:solidFill>
                  <a:schemeClr val="tx2"/>
                </a:solidFill>
              </a:rPr>
              <a:t>sg</a:t>
            </a:r>
            <a:r>
              <a:rPr lang="hr-HR" sz="3600" b="1" dirty="0" smtClean="0">
                <a:solidFill>
                  <a:schemeClr val="tx2"/>
                </a:solidFill>
              </a:rPr>
              <a:t> se </a:t>
            </a:r>
            <a:r>
              <a:rPr lang="hr-HR" sz="3600" b="1" dirty="0">
                <a:solidFill>
                  <a:schemeClr val="tx2"/>
                </a:solidFill>
              </a:rPr>
              <a:t>navodi cijeli zadnji </a:t>
            </a:r>
            <a:r>
              <a:rPr lang="hr-HR" sz="3600" b="1" dirty="0" smtClean="0">
                <a:solidFill>
                  <a:schemeClr val="tx2"/>
                </a:solidFill>
              </a:rPr>
              <a:t>slog (iz kojeg se vidi da je –e- ispalo)</a:t>
            </a:r>
          </a:p>
          <a:p>
            <a:r>
              <a:rPr lang="hr-HR" sz="3600" b="1" dirty="0" err="1">
                <a:solidFill>
                  <a:schemeClr val="tx2"/>
                </a:solidFill>
              </a:rPr>
              <a:t>magister</a:t>
            </a:r>
            <a:r>
              <a:rPr lang="hr-HR" sz="3600" b="1" dirty="0" smtClean="0">
                <a:solidFill>
                  <a:schemeClr val="tx2"/>
                </a:solidFill>
              </a:rPr>
              <a:t>, -tr</a:t>
            </a:r>
            <a:r>
              <a:rPr lang="hr-HR" sz="3600" b="1" dirty="0" smtClean="0">
                <a:solidFill>
                  <a:srgbClr val="FF0000"/>
                </a:solidFill>
              </a:rPr>
              <a:t>i</a:t>
            </a:r>
            <a:r>
              <a:rPr lang="hr-HR" sz="3600" b="1" dirty="0" smtClean="0">
                <a:solidFill>
                  <a:schemeClr val="tx2"/>
                </a:solidFill>
              </a:rPr>
              <a:t> ,</a:t>
            </a:r>
            <a:r>
              <a:rPr lang="hr-HR" sz="3600" b="1" dirty="0">
                <a:solidFill>
                  <a:schemeClr val="tx2"/>
                </a:solidFill>
              </a:rPr>
              <a:t>m</a:t>
            </a:r>
          </a:p>
          <a:p>
            <a:r>
              <a:rPr lang="hr-HR" sz="3600" b="1" dirty="0" err="1">
                <a:solidFill>
                  <a:schemeClr val="tx2"/>
                </a:solidFill>
              </a:rPr>
              <a:t>liber</a:t>
            </a:r>
            <a:r>
              <a:rPr lang="hr-HR" sz="3600" b="1" dirty="0" smtClean="0">
                <a:solidFill>
                  <a:schemeClr val="tx2"/>
                </a:solidFill>
              </a:rPr>
              <a:t>, -</a:t>
            </a:r>
            <a:r>
              <a:rPr lang="hr-HR" sz="3600" b="1" dirty="0" err="1" smtClean="0">
                <a:solidFill>
                  <a:schemeClr val="tx2"/>
                </a:solidFill>
              </a:rPr>
              <a:t>br</a:t>
            </a:r>
            <a:r>
              <a:rPr lang="hr-HR" sz="3600" b="1" dirty="0" err="1" smtClean="0">
                <a:solidFill>
                  <a:srgbClr val="FF0000"/>
                </a:solidFill>
              </a:rPr>
              <a:t>i</a:t>
            </a:r>
            <a:r>
              <a:rPr lang="hr-HR" sz="3600" b="1" dirty="0" smtClean="0">
                <a:solidFill>
                  <a:schemeClr val="tx2"/>
                </a:solidFill>
              </a:rPr>
              <a:t> ,</a:t>
            </a:r>
            <a:r>
              <a:rPr lang="hr-HR" sz="3600" b="1" dirty="0">
                <a:solidFill>
                  <a:schemeClr val="tx2"/>
                </a:solidFill>
              </a:rPr>
              <a:t>m</a:t>
            </a:r>
          </a:p>
          <a:p>
            <a:pPr lvl="0"/>
            <a:endParaRPr lang="hr-HR" sz="3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r-HR" sz="3600" b="1" dirty="0" smtClean="0">
                <a:solidFill>
                  <a:schemeClr val="tx2"/>
                </a:solidFill>
              </a:rPr>
              <a:t>*NASTAVAK ZA G </a:t>
            </a:r>
            <a:r>
              <a:rPr lang="hr-HR" sz="3600" b="1" dirty="0" err="1" smtClean="0">
                <a:solidFill>
                  <a:schemeClr val="tx2"/>
                </a:solidFill>
              </a:rPr>
              <a:t>sg</a:t>
            </a:r>
            <a:r>
              <a:rPr lang="hr-HR" sz="3600" b="1" dirty="0" smtClean="0">
                <a:solidFill>
                  <a:schemeClr val="tx2"/>
                </a:solidFill>
              </a:rPr>
              <a:t> JE I DALJE SAMO </a:t>
            </a:r>
            <a:r>
              <a:rPr lang="hr-HR" sz="3600" b="1" dirty="0" smtClean="0">
                <a:solidFill>
                  <a:srgbClr val="FF0000"/>
                </a:solidFill>
              </a:rPr>
              <a:t>-I</a:t>
            </a:r>
            <a:endParaRPr lang="hr-HR" sz="3600" b="1" dirty="0">
              <a:solidFill>
                <a:srgbClr val="FF000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50"/>
            <a:ext cx="1236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8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tx2"/>
                </a:solidFill>
              </a:rPr>
              <a:t/>
            </a:r>
            <a:br>
              <a:rPr lang="hr-HR" sz="3600" b="1" dirty="0" smtClean="0">
                <a:solidFill>
                  <a:schemeClr val="tx2"/>
                </a:solidFill>
              </a:rPr>
            </a:br>
            <a:r>
              <a:rPr lang="hr-HR" sz="3600" b="1" dirty="0">
                <a:solidFill>
                  <a:schemeClr val="tx2"/>
                </a:solidFill>
              </a:rPr>
              <a:t/>
            </a:r>
            <a:br>
              <a:rPr lang="hr-HR" sz="3600" b="1" dirty="0">
                <a:solidFill>
                  <a:schemeClr val="tx2"/>
                </a:solidFill>
              </a:rPr>
            </a:br>
            <a:r>
              <a:rPr lang="hr-HR" sz="3600" b="1" dirty="0" smtClean="0">
                <a:solidFill>
                  <a:schemeClr val="tx2"/>
                </a:solidFill>
              </a:rPr>
              <a:t/>
            </a:r>
            <a:br>
              <a:rPr lang="hr-HR" sz="3600" b="1" dirty="0" smtClean="0">
                <a:solidFill>
                  <a:schemeClr val="tx2"/>
                </a:solidFill>
              </a:rPr>
            </a:br>
            <a:r>
              <a:rPr lang="hr-HR" sz="3600" b="1" dirty="0">
                <a:solidFill>
                  <a:schemeClr val="tx2"/>
                </a:solidFill>
              </a:rPr>
              <a:t>	</a:t>
            </a:r>
            <a:r>
              <a:rPr lang="hr-HR" sz="3600" b="1" dirty="0" smtClean="0">
                <a:solidFill>
                  <a:schemeClr val="tx2"/>
                </a:solidFill>
              </a:rPr>
              <a:t>	DEKLINACIJA </a:t>
            </a:r>
            <a:r>
              <a:rPr lang="hr-HR" sz="3600" b="1" dirty="0" err="1">
                <a:solidFill>
                  <a:schemeClr val="tx2"/>
                </a:solidFill>
              </a:rPr>
              <a:t>puer</a:t>
            </a:r>
            <a:r>
              <a:rPr lang="hr-HR" sz="3600" b="1" dirty="0">
                <a:solidFill>
                  <a:schemeClr val="tx2"/>
                </a:solidFill>
              </a:rPr>
              <a:t>,-</a:t>
            </a:r>
            <a:r>
              <a:rPr lang="hr-HR" sz="3600" b="1" dirty="0" err="1">
                <a:solidFill>
                  <a:schemeClr val="tx2"/>
                </a:solidFill>
              </a:rPr>
              <a:t>i,m</a:t>
            </a:r>
            <a:r>
              <a:rPr lang="hr-HR" sz="3600" dirty="0"/>
              <a:t/>
            </a:r>
            <a:br>
              <a:rPr lang="hr-HR" sz="3600" dirty="0"/>
            </a:br>
            <a:endParaRPr lang="hr-HR" sz="3600" b="1" dirty="0">
              <a:solidFill>
                <a:schemeClr val="tx2"/>
              </a:solidFill>
            </a:endParaRPr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1"/>
          </p:nvPr>
        </p:nvSpPr>
        <p:spPr>
          <a:xfrm>
            <a:off x="635000" y="1190625"/>
            <a:ext cx="4989513" cy="823912"/>
          </a:xfrm>
        </p:spPr>
        <p:txBody>
          <a:bodyPr>
            <a:normAutofit fontScale="92500"/>
          </a:bodyPr>
          <a:lstStyle/>
          <a:p>
            <a:r>
              <a:rPr lang="hr-HR" sz="3200" b="1" dirty="0" smtClean="0">
                <a:solidFill>
                  <a:schemeClr val="tx2"/>
                </a:solidFill>
              </a:rPr>
              <a:t>SINGULAR – slični nastavci</a:t>
            </a:r>
            <a:endParaRPr lang="hr-HR" sz="3200" b="1" dirty="0">
              <a:solidFill>
                <a:schemeClr val="tx2"/>
              </a:solidFill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>
          <a:xfrm>
            <a:off x="1293813" y="2014537"/>
            <a:ext cx="4572000" cy="3684588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tx2"/>
                </a:solidFill>
              </a:rPr>
              <a:t>N </a:t>
            </a:r>
            <a:r>
              <a:rPr lang="hr-HR" sz="3200" b="1" dirty="0" smtClean="0">
                <a:solidFill>
                  <a:srgbClr val="FF0000"/>
                </a:solidFill>
              </a:rPr>
              <a:t>PUER</a:t>
            </a:r>
          </a:p>
          <a:p>
            <a:r>
              <a:rPr lang="hr-HR" sz="3200" b="1" dirty="0" smtClean="0">
                <a:solidFill>
                  <a:schemeClr val="tx2"/>
                </a:solidFill>
              </a:rPr>
              <a:t>G PUER – I</a:t>
            </a:r>
          </a:p>
          <a:p>
            <a:r>
              <a:rPr lang="hr-HR" sz="3200" b="1" dirty="0" smtClean="0">
                <a:solidFill>
                  <a:schemeClr val="tx2"/>
                </a:solidFill>
              </a:rPr>
              <a:t>D </a:t>
            </a:r>
            <a:r>
              <a:rPr lang="hr-HR" sz="3200" b="1" dirty="0">
                <a:solidFill>
                  <a:schemeClr val="tx2"/>
                </a:solidFill>
              </a:rPr>
              <a:t>PUER – </a:t>
            </a:r>
            <a:r>
              <a:rPr lang="hr-HR" sz="3200" b="1" dirty="0" smtClean="0">
                <a:solidFill>
                  <a:schemeClr val="tx2"/>
                </a:solidFill>
              </a:rPr>
              <a:t>O</a:t>
            </a:r>
          </a:p>
          <a:p>
            <a:r>
              <a:rPr lang="hr-HR" sz="3200" b="1" dirty="0" smtClean="0">
                <a:solidFill>
                  <a:schemeClr val="tx2"/>
                </a:solidFill>
              </a:rPr>
              <a:t>AK </a:t>
            </a:r>
            <a:r>
              <a:rPr lang="hr-HR" sz="3200" b="1" dirty="0">
                <a:solidFill>
                  <a:schemeClr val="tx2"/>
                </a:solidFill>
              </a:rPr>
              <a:t>PUER – </a:t>
            </a:r>
            <a:r>
              <a:rPr lang="hr-HR" sz="3200" b="1" dirty="0" smtClean="0">
                <a:solidFill>
                  <a:schemeClr val="tx2"/>
                </a:solidFill>
              </a:rPr>
              <a:t>UM</a:t>
            </a:r>
          </a:p>
          <a:p>
            <a:r>
              <a:rPr lang="hr-HR" sz="3200" b="1" dirty="0" smtClean="0">
                <a:solidFill>
                  <a:schemeClr val="tx2"/>
                </a:solidFill>
              </a:rPr>
              <a:t>V </a:t>
            </a:r>
            <a:r>
              <a:rPr lang="hr-HR" sz="3200" b="1" dirty="0" smtClean="0">
                <a:solidFill>
                  <a:srgbClr val="FF0000"/>
                </a:solidFill>
              </a:rPr>
              <a:t>PUER </a:t>
            </a:r>
          </a:p>
          <a:p>
            <a:r>
              <a:rPr lang="hr-HR" sz="3200" b="1" dirty="0" smtClean="0">
                <a:solidFill>
                  <a:schemeClr val="tx2"/>
                </a:solidFill>
              </a:rPr>
              <a:t>ABL </a:t>
            </a:r>
            <a:r>
              <a:rPr lang="hr-HR" sz="3200" b="1" dirty="0">
                <a:solidFill>
                  <a:schemeClr val="tx2"/>
                </a:solidFill>
              </a:rPr>
              <a:t>PUER – </a:t>
            </a:r>
            <a:r>
              <a:rPr lang="hr-HR" sz="3200" b="1" dirty="0" smtClean="0">
                <a:solidFill>
                  <a:schemeClr val="tx2"/>
                </a:solidFill>
              </a:rPr>
              <a:t>O</a:t>
            </a:r>
            <a:endParaRPr lang="hr-HR" sz="3200" b="1" dirty="0">
              <a:solidFill>
                <a:schemeClr val="tx2"/>
              </a:solidFill>
            </a:endParaRPr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quarter" idx="3"/>
          </p:nvPr>
        </p:nvSpPr>
        <p:spPr>
          <a:xfrm>
            <a:off x="6323015" y="1190625"/>
            <a:ext cx="4572000" cy="823912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tx2"/>
                </a:solidFill>
              </a:rPr>
              <a:t>PLURAL – isti nastavci</a:t>
            </a:r>
            <a:endParaRPr lang="hr-HR" sz="3200" b="1" dirty="0">
              <a:solidFill>
                <a:schemeClr val="tx2"/>
              </a:solidFill>
            </a:endParaRPr>
          </a:p>
        </p:txBody>
      </p:sp>
      <p:sp>
        <p:nvSpPr>
          <p:cNvPr id="11" name="Rezervirano mjesto sadržaja 7"/>
          <p:cNvSpPr>
            <a:spLocks noGrp="1"/>
          </p:cNvSpPr>
          <p:nvPr>
            <p:ph sz="quarter" idx="4"/>
          </p:nvPr>
        </p:nvSpPr>
        <p:spPr>
          <a:xfrm>
            <a:off x="6323013" y="2014538"/>
            <a:ext cx="4572000" cy="3684587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tx2"/>
                </a:solidFill>
              </a:rPr>
              <a:t>N PUER – I </a:t>
            </a:r>
          </a:p>
          <a:p>
            <a:r>
              <a:rPr lang="hr-HR" sz="3200" b="1" dirty="0" smtClean="0">
                <a:solidFill>
                  <a:schemeClr val="tx2"/>
                </a:solidFill>
              </a:rPr>
              <a:t>G PUER – </a:t>
            </a:r>
            <a:r>
              <a:rPr lang="hr-HR" sz="3200" b="1" dirty="0" smtClean="0">
                <a:solidFill>
                  <a:schemeClr val="tx2"/>
                </a:solidFill>
              </a:rPr>
              <a:t>ŌRUM</a:t>
            </a:r>
            <a:endParaRPr lang="hr-HR" sz="3200" b="1" dirty="0" smtClean="0">
              <a:solidFill>
                <a:schemeClr val="tx2"/>
              </a:solidFill>
            </a:endParaRPr>
          </a:p>
          <a:p>
            <a:r>
              <a:rPr lang="hr-HR" sz="3200" b="1" dirty="0" smtClean="0">
                <a:solidFill>
                  <a:schemeClr val="tx2"/>
                </a:solidFill>
              </a:rPr>
              <a:t>D </a:t>
            </a:r>
            <a:r>
              <a:rPr lang="hr-HR" sz="3200" b="1" dirty="0">
                <a:solidFill>
                  <a:schemeClr val="tx2"/>
                </a:solidFill>
              </a:rPr>
              <a:t>PUER – </a:t>
            </a:r>
            <a:r>
              <a:rPr lang="hr-HR" sz="3200" b="1" dirty="0" smtClean="0">
                <a:solidFill>
                  <a:schemeClr val="tx2"/>
                </a:solidFill>
              </a:rPr>
              <a:t>IS</a:t>
            </a:r>
          </a:p>
          <a:p>
            <a:r>
              <a:rPr lang="hr-HR" sz="3200" b="1" dirty="0" smtClean="0">
                <a:solidFill>
                  <a:schemeClr val="tx2"/>
                </a:solidFill>
              </a:rPr>
              <a:t>AK </a:t>
            </a:r>
            <a:r>
              <a:rPr lang="hr-HR" sz="3200" b="1" dirty="0">
                <a:solidFill>
                  <a:schemeClr val="tx2"/>
                </a:solidFill>
              </a:rPr>
              <a:t>PUER – </a:t>
            </a:r>
            <a:r>
              <a:rPr lang="hr-HR" sz="3200" b="1" dirty="0" smtClean="0">
                <a:solidFill>
                  <a:schemeClr val="tx2"/>
                </a:solidFill>
              </a:rPr>
              <a:t>OS</a:t>
            </a:r>
          </a:p>
          <a:p>
            <a:r>
              <a:rPr lang="hr-HR" sz="3200" b="1" dirty="0" smtClean="0">
                <a:solidFill>
                  <a:schemeClr val="tx2"/>
                </a:solidFill>
              </a:rPr>
              <a:t>V PUER – I </a:t>
            </a:r>
          </a:p>
          <a:p>
            <a:r>
              <a:rPr lang="hr-HR" sz="3200" b="1" dirty="0" smtClean="0">
                <a:solidFill>
                  <a:schemeClr val="tx2"/>
                </a:solidFill>
              </a:rPr>
              <a:t>ABL </a:t>
            </a:r>
            <a:r>
              <a:rPr lang="hr-HR" sz="3200" b="1" dirty="0">
                <a:solidFill>
                  <a:schemeClr val="tx2"/>
                </a:solidFill>
              </a:rPr>
              <a:t>PUER – </a:t>
            </a:r>
            <a:r>
              <a:rPr lang="hr-HR" sz="3200" b="1" dirty="0" smtClean="0">
                <a:solidFill>
                  <a:schemeClr val="tx2"/>
                </a:solidFill>
              </a:rPr>
              <a:t> IS</a:t>
            </a:r>
            <a:endParaRPr lang="hr-HR" sz="3200" b="1" dirty="0">
              <a:solidFill>
                <a:schemeClr val="tx2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8" grpId="0" build="p"/>
      <p:bldP spid="9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4900" y="508000"/>
            <a:ext cx="9790115" cy="1727200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tx2"/>
                </a:solidFill>
              </a:rPr>
              <a:t/>
            </a:r>
            <a:br>
              <a:rPr lang="hr-HR" sz="3600" b="1" dirty="0" smtClean="0">
                <a:solidFill>
                  <a:schemeClr val="tx2"/>
                </a:solidFill>
              </a:rPr>
            </a:br>
            <a:r>
              <a:rPr lang="hr-HR" sz="3600" b="1" dirty="0">
                <a:solidFill>
                  <a:schemeClr val="tx2"/>
                </a:solidFill>
              </a:rPr>
              <a:t/>
            </a:r>
            <a:br>
              <a:rPr lang="hr-HR" sz="3600" b="1" dirty="0">
                <a:solidFill>
                  <a:schemeClr val="tx2"/>
                </a:solidFill>
              </a:rPr>
            </a:br>
            <a:r>
              <a:rPr lang="hr-HR" sz="3600" b="1" dirty="0" smtClean="0">
                <a:solidFill>
                  <a:schemeClr val="tx2"/>
                </a:solidFill>
              </a:rPr>
              <a:t/>
            </a:r>
            <a:br>
              <a:rPr lang="hr-HR" sz="3600" b="1" dirty="0" smtClean="0">
                <a:solidFill>
                  <a:schemeClr val="tx2"/>
                </a:solidFill>
              </a:rPr>
            </a:br>
            <a:r>
              <a:rPr lang="hr-HR" sz="3600" b="1" dirty="0">
                <a:solidFill>
                  <a:schemeClr val="tx2"/>
                </a:solidFill>
              </a:rPr>
              <a:t>	</a:t>
            </a:r>
            <a:r>
              <a:rPr lang="hr-HR" sz="3600" b="1" dirty="0" smtClean="0">
                <a:solidFill>
                  <a:schemeClr val="tx2"/>
                </a:solidFill>
              </a:rPr>
              <a:t>	</a:t>
            </a:r>
            <a:br>
              <a:rPr lang="hr-HR" sz="3600" b="1" dirty="0" smtClean="0">
                <a:solidFill>
                  <a:schemeClr val="tx2"/>
                </a:solidFill>
              </a:rPr>
            </a:br>
            <a:r>
              <a:rPr lang="hr-HR" sz="3600" b="1" dirty="0">
                <a:solidFill>
                  <a:schemeClr val="tx2"/>
                </a:solidFill>
              </a:rPr>
              <a:t/>
            </a:r>
            <a:br>
              <a:rPr lang="hr-HR" sz="3600" b="1" dirty="0">
                <a:solidFill>
                  <a:schemeClr val="tx2"/>
                </a:solidFill>
              </a:rPr>
            </a:br>
            <a:r>
              <a:rPr lang="hr-HR" sz="3600" b="1" dirty="0" smtClean="0">
                <a:solidFill>
                  <a:schemeClr val="tx2"/>
                </a:solidFill>
              </a:rPr>
              <a:t/>
            </a:r>
            <a:br>
              <a:rPr lang="hr-HR" sz="3600" b="1" dirty="0" smtClean="0">
                <a:solidFill>
                  <a:schemeClr val="tx2"/>
                </a:solidFill>
              </a:rPr>
            </a:br>
            <a:r>
              <a:rPr lang="hr-HR" sz="3600" b="1" dirty="0" smtClean="0">
                <a:solidFill>
                  <a:schemeClr val="tx2"/>
                </a:solidFill>
              </a:rPr>
              <a:t>DEKLINACIJA </a:t>
            </a:r>
            <a:r>
              <a:rPr lang="hr-HR" sz="3600" b="1" dirty="0" err="1">
                <a:solidFill>
                  <a:schemeClr val="tx2"/>
                </a:solidFill>
              </a:rPr>
              <a:t>magister</a:t>
            </a:r>
            <a:r>
              <a:rPr lang="hr-HR" sz="3600" b="1" dirty="0">
                <a:solidFill>
                  <a:schemeClr val="tx2"/>
                </a:solidFill>
              </a:rPr>
              <a:t>, -tr</a:t>
            </a:r>
            <a:r>
              <a:rPr lang="hr-HR" sz="3600" b="1" dirty="0">
                <a:solidFill>
                  <a:srgbClr val="FF0000"/>
                </a:solidFill>
              </a:rPr>
              <a:t>i</a:t>
            </a:r>
            <a:r>
              <a:rPr lang="hr-HR" sz="3600" b="1" dirty="0">
                <a:solidFill>
                  <a:schemeClr val="tx2"/>
                </a:solidFill>
              </a:rPr>
              <a:t> ,m</a:t>
            </a:r>
            <a:br>
              <a:rPr lang="hr-HR" sz="3600" b="1" dirty="0">
                <a:solidFill>
                  <a:schemeClr val="tx2"/>
                </a:solidFill>
              </a:rPr>
            </a:br>
            <a:r>
              <a:rPr lang="hr-HR" sz="3600" dirty="0"/>
              <a:t/>
            </a:r>
            <a:br>
              <a:rPr lang="hr-HR" sz="3600" dirty="0"/>
            </a:br>
            <a:endParaRPr lang="hr-HR" sz="3600" b="1" dirty="0">
              <a:solidFill>
                <a:schemeClr val="tx2"/>
              </a:solidFill>
            </a:endParaRPr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1"/>
          </p:nvPr>
        </p:nvSpPr>
        <p:spPr>
          <a:xfrm>
            <a:off x="635000" y="1190625"/>
            <a:ext cx="4989513" cy="823912"/>
          </a:xfrm>
        </p:spPr>
        <p:txBody>
          <a:bodyPr>
            <a:normAutofit fontScale="92500"/>
          </a:bodyPr>
          <a:lstStyle/>
          <a:p>
            <a:r>
              <a:rPr lang="hr-HR" sz="3200" b="1" dirty="0" smtClean="0">
                <a:solidFill>
                  <a:schemeClr val="tx2"/>
                </a:solidFill>
              </a:rPr>
              <a:t>SINGULAR – slični nastavci</a:t>
            </a:r>
            <a:endParaRPr lang="hr-HR" sz="3200" b="1" dirty="0">
              <a:solidFill>
                <a:schemeClr val="tx2"/>
              </a:solidFill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>
          <a:xfrm>
            <a:off x="1293813" y="2014537"/>
            <a:ext cx="4572000" cy="3684588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tx2"/>
                </a:solidFill>
              </a:rPr>
              <a:t>N </a:t>
            </a:r>
            <a:r>
              <a:rPr lang="hr-HR" sz="3200" b="1" dirty="0" err="1">
                <a:solidFill>
                  <a:srgbClr val="FF0000"/>
                </a:solidFill>
              </a:rPr>
              <a:t>magister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endParaRPr lang="hr-HR" sz="3200" b="1" dirty="0" smtClean="0">
              <a:solidFill>
                <a:srgbClr val="FF0000"/>
              </a:solidFill>
            </a:endParaRPr>
          </a:p>
          <a:p>
            <a:r>
              <a:rPr lang="hr-HR" sz="3200" b="1" dirty="0" smtClean="0">
                <a:solidFill>
                  <a:schemeClr val="tx2"/>
                </a:solidFill>
              </a:rPr>
              <a:t>G </a:t>
            </a:r>
            <a:r>
              <a:rPr lang="hr-HR" sz="3200" b="1" dirty="0" err="1" smtClean="0">
                <a:solidFill>
                  <a:schemeClr val="tx2"/>
                </a:solidFill>
              </a:rPr>
              <a:t>magistr</a:t>
            </a:r>
            <a:r>
              <a:rPr lang="hr-HR" sz="3200" b="1" dirty="0" smtClean="0">
                <a:solidFill>
                  <a:schemeClr val="tx2"/>
                </a:solidFill>
              </a:rPr>
              <a:t> - I</a:t>
            </a:r>
          </a:p>
          <a:p>
            <a:r>
              <a:rPr lang="hr-HR" sz="3200" b="1" dirty="0" smtClean="0">
                <a:solidFill>
                  <a:schemeClr val="tx2"/>
                </a:solidFill>
              </a:rPr>
              <a:t>D </a:t>
            </a:r>
            <a:r>
              <a:rPr lang="hr-HR" sz="3200" b="1" dirty="0" err="1" smtClean="0">
                <a:solidFill>
                  <a:schemeClr val="tx2"/>
                </a:solidFill>
              </a:rPr>
              <a:t>magistr</a:t>
            </a:r>
            <a:r>
              <a:rPr lang="hr-HR" sz="3200" b="1" dirty="0" smtClean="0">
                <a:solidFill>
                  <a:schemeClr val="tx2"/>
                </a:solidFill>
              </a:rPr>
              <a:t> </a:t>
            </a:r>
            <a:r>
              <a:rPr lang="hr-HR" sz="3200" b="1" dirty="0">
                <a:solidFill>
                  <a:schemeClr val="tx2"/>
                </a:solidFill>
              </a:rPr>
              <a:t>– </a:t>
            </a:r>
            <a:r>
              <a:rPr lang="hr-HR" sz="3200" b="1" dirty="0" smtClean="0">
                <a:solidFill>
                  <a:schemeClr val="tx2"/>
                </a:solidFill>
              </a:rPr>
              <a:t>O</a:t>
            </a:r>
          </a:p>
          <a:p>
            <a:r>
              <a:rPr lang="hr-HR" sz="3200" b="1" dirty="0" smtClean="0">
                <a:solidFill>
                  <a:schemeClr val="tx2"/>
                </a:solidFill>
              </a:rPr>
              <a:t>AK </a:t>
            </a:r>
            <a:r>
              <a:rPr lang="hr-HR" sz="3200" b="1" dirty="0" err="1">
                <a:solidFill>
                  <a:schemeClr val="tx2"/>
                </a:solidFill>
              </a:rPr>
              <a:t>magistr</a:t>
            </a:r>
            <a:r>
              <a:rPr lang="hr-HR" sz="3200" b="1" dirty="0" smtClean="0">
                <a:solidFill>
                  <a:schemeClr val="tx2"/>
                </a:solidFill>
              </a:rPr>
              <a:t> </a:t>
            </a:r>
            <a:r>
              <a:rPr lang="hr-HR" sz="3200" b="1" dirty="0">
                <a:solidFill>
                  <a:schemeClr val="tx2"/>
                </a:solidFill>
              </a:rPr>
              <a:t>– </a:t>
            </a:r>
            <a:r>
              <a:rPr lang="hr-HR" sz="3200" b="1" dirty="0" smtClean="0">
                <a:solidFill>
                  <a:schemeClr val="tx2"/>
                </a:solidFill>
              </a:rPr>
              <a:t>UM</a:t>
            </a:r>
          </a:p>
          <a:p>
            <a:r>
              <a:rPr lang="hr-HR" sz="3200" b="1" dirty="0" smtClean="0">
                <a:solidFill>
                  <a:schemeClr val="tx2"/>
                </a:solidFill>
              </a:rPr>
              <a:t>V </a:t>
            </a:r>
            <a:r>
              <a:rPr lang="hr-HR" sz="3200" b="1" dirty="0" err="1">
                <a:solidFill>
                  <a:srgbClr val="FF0000"/>
                </a:solidFill>
              </a:rPr>
              <a:t>magister</a:t>
            </a:r>
            <a:r>
              <a:rPr lang="hr-HR" sz="3200" b="1" dirty="0">
                <a:solidFill>
                  <a:schemeClr val="tx2"/>
                </a:solidFill>
              </a:rPr>
              <a:t> </a:t>
            </a:r>
          </a:p>
          <a:p>
            <a:r>
              <a:rPr lang="hr-HR" sz="3200" b="1" dirty="0" smtClean="0">
                <a:solidFill>
                  <a:schemeClr val="tx2"/>
                </a:solidFill>
              </a:rPr>
              <a:t>ABL </a:t>
            </a:r>
            <a:r>
              <a:rPr lang="hr-HR" sz="3200" b="1" dirty="0" err="1">
                <a:solidFill>
                  <a:schemeClr val="tx2"/>
                </a:solidFill>
              </a:rPr>
              <a:t>magistr</a:t>
            </a:r>
            <a:r>
              <a:rPr lang="hr-HR" sz="3200" b="1" dirty="0" smtClean="0">
                <a:solidFill>
                  <a:schemeClr val="tx2"/>
                </a:solidFill>
              </a:rPr>
              <a:t> </a:t>
            </a:r>
            <a:r>
              <a:rPr lang="hr-HR" sz="3200" b="1" dirty="0">
                <a:solidFill>
                  <a:schemeClr val="tx2"/>
                </a:solidFill>
              </a:rPr>
              <a:t>– </a:t>
            </a:r>
            <a:r>
              <a:rPr lang="hr-HR" sz="3200" b="1" dirty="0" smtClean="0">
                <a:solidFill>
                  <a:schemeClr val="tx2"/>
                </a:solidFill>
              </a:rPr>
              <a:t>O</a:t>
            </a:r>
            <a:endParaRPr lang="hr-HR" sz="3200" b="1" dirty="0">
              <a:solidFill>
                <a:schemeClr val="tx2"/>
              </a:solidFill>
            </a:endParaRPr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quarter" idx="3"/>
          </p:nvPr>
        </p:nvSpPr>
        <p:spPr>
          <a:xfrm>
            <a:off x="6323015" y="1190625"/>
            <a:ext cx="4572000" cy="823912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tx2"/>
                </a:solidFill>
              </a:rPr>
              <a:t>PLURAL – isti nastavci</a:t>
            </a:r>
            <a:endParaRPr lang="hr-HR" sz="3200" b="1" dirty="0">
              <a:solidFill>
                <a:schemeClr val="tx2"/>
              </a:solidFill>
            </a:endParaRPr>
          </a:p>
        </p:txBody>
      </p:sp>
      <p:sp>
        <p:nvSpPr>
          <p:cNvPr id="11" name="Rezervirano mjesto sadržaja 7"/>
          <p:cNvSpPr>
            <a:spLocks noGrp="1"/>
          </p:cNvSpPr>
          <p:nvPr>
            <p:ph sz="quarter" idx="4"/>
          </p:nvPr>
        </p:nvSpPr>
        <p:spPr>
          <a:xfrm>
            <a:off x="6323013" y="2014538"/>
            <a:ext cx="4572000" cy="3684587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tx2"/>
                </a:solidFill>
              </a:rPr>
              <a:t>N </a:t>
            </a:r>
            <a:r>
              <a:rPr lang="hr-HR" sz="3200" b="1" dirty="0" err="1">
                <a:solidFill>
                  <a:schemeClr val="tx2"/>
                </a:solidFill>
              </a:rPr>
              <a:t>magistr</a:t>
            </a:r>
            <a:r>
              <a:rPr lang="hr-HR" sz="3200" b="1" dirty="0" smtClean="0">
                <a:solidFill>
                  <a:schemeClr val="tx2"/>
                </a:solidFill>
              </a:rPr>
              <a:t> – I </a:t>
            </a:r>
          </a:p>
          <a:p>
            <a:r>
              <a:rPr lang="hr-HR" sz="3200" b="1" dirty="0" smtClean="0">
                <a:solidFill>
                  <a:schemeClr val="tx2"/>
                </a:solidFill>
              </a:rPr>
              <a:t>G </a:t>
            </a:r>
            <a:r>
              <a:rPr lang="hr-HR" sz="3200" b="1" dirty="0" err="1">
                <a:solidFill>
                  <a:schemeClr val="tx2"/>
                </a:solidFill>
              </a:rPr>
              <a:t>magistr</a:t>
            </a:r>
            <a:r>
              <a:rPr lang="hr-HR" sz="3200" b="1" dirty="0" smtClean="0">
                <a:solidFill>
                  <a:schemeClr val="tx2"/>
                </a:solidFill>
              </a:rPr>
              <a:t> – </a:t>
            </a:r>
            <a:r>
              <a:rPr lang="hr-HR" sz="3200" b="1" dirty="0">
                <a:solidFill>
                  <a:schemeClr val="tx2"/>
                </a:solidFill>
              </a:rPr>
              <a:t>ŌRUM</a:t>
            </a:r>
            <a:endParaRPr lang="hr-HR" sz="3200" b="1" dirty="0" smtClean="0">
              <a:solidFill>
                <a:schemeClr val="tx2"/>
              </a:solidFill>
            </a:endParaRPr>
          </a:p>
          <a:p>
            <a:r>
              <a:rPr lang="hr-HR" sz="3200" b="1" dirty="0" smtClean="0">
                <a:solidFill>
                  <a:schemeClr val="tx2"/>
                </a:solidFill>
              </a:rPr>
              <a:t>D </a:t>
            </a:r>
            <a:r>
              <a:rPr lang="hr-HR" sz="3200" b="1" dirty="0" err="1">
                <a:solidFill>
                  <a:schemeClr val="tx2"/>
                </a:solidFill>
              </a:rPr>
              <a:t>magistr</a:t>
            </a:r>
            <a:r>
              <a:rPr lang="hr-HR" sz="3200" b="1" dirty="0" smtClean="0">
                <a:solidFill>
                  <a:schemeClr val="tx2"/>
                </a:solidFill>
              </a:rPr>
              <a:t> </a:t>
            </a:r>
            <a:r>
              <a:rPr lang="hr-HR" sz="3200" b="1" dirty="0">
                <a:solidFill>
                  <a:schemeClr val="tx2"/>
                </a:solidFill>
              </a:rPr>
              <a:t>– </a:t>
            </a:r>
            <a:r>
              <a:rPr lang="hr-HR" sz="3200" b="1" dirty="0" smtClean="0">
                <a:solidFill>
                  <a:schemeClr val="tx2"/>
                </a:solidFill>
              </a:rPr>
              <a:t>IS</a:t>
            </a:r>
          </a:p>
          <a:p>
            <a:r>
              <a:rPr lang="hr-HR" sz="3200" b="1" dirty="0" smtClean="0">
                <a:solidFill>
                  <a:schemeClr val="tx2"/>
                </a:solidFill>
              </a:rPr>
              <a:t>AK </a:t>
            </a:r>
            <a:r>
              <a:rPr lang="hr-HR" sz="3200" b="1" dirty="0" err="1">
                <a:solidFill>
                  <a:schemeClr val="tx2"/>
                </a:solidFill>
              </a:rPr>
              <a:t>magistr</a:t>
            </a:r>
            <a:r>
              <a:rPr lang="hr-HR" sz="3200" b="1" dirty="0" smtClean="0">
                <a:solidFill>
                  <a:schemeClr val="tx2"/>
                </a:solidFill>
              </a:rPr>
              <a:t> </a:t>
            </a:r>
            <a:r>
              <a:rPr lang="hr-HR" sz="3200" b="1" dirty="0">
                <a:solidFill>
                  <a:schemeClr val="tx2"/>
                </a:solidFill>
              </a:rPr>
              <a:t>– </a:t>
            </a:r>
            <a:r>
              <a:rPr lang="hr-HR" sz="3200" b="1" dirty="0" smtClean="0">
                <a:solidFill>
                  <a:schemeClr val="tx2"/>
                </a:solidFill>
              </a:rPr>
              <a:t>OS</a:t>
            </a:r>
          </a:p>
          <a:p>
            <a:r>
              <a:rPr lang="hr-HR" sz="3200" b="1" dirty="0" smtClean="0">
                <a:solidFill>
                  <a:schemeClr val="tx2"/>
                </a:solidFill>
              </a:rPr>
              <a:t>V </a:t>
            </a:r>
            <a:r>
              <a:rPr lang="hr-HR" sz="3200" b="1" dirty="0" err="1">
                <a:solidFill>
                  <a:schemeClr val="tx2"/>
                </a:solidFill>
              </a:rPr>
              <a:t>magistr</a:t>
            </a:r>
            <a:r>
              <a:rPr lang="hr-HR" sz="3200" b="1" dirty="0" smtClean="0">
                <a:solidFill>
                  <a:schemeClr val="tx2"/>
                </a:solidFill>
              </a:rPr>
              <a:t>– I </a:t>
            </a:r>
          </a:p>
          <a:p>
            <a:r>
              <a:rPr lang="hr-HR" sz="3200" b="1" dirty="0" smtClean="0">
                <a:solidFill>
                  <a:schemeClr val="tx2"/>
                </a:solidFill>
              </a:rPr>
              <a:t>ABL </a:t>
            </a:r>
            <a:r>
              <a:rPr lang="hr-HR" sz="3200" b="1" dirty="0" err="1">
                <a:solidFill>
                  <a:schemeClr val="tx2"/>
                </a:solidFill>
              </a:rPr>
              <a:t>magistr</a:t>
            </a:r>
            <a:r>
              <a:rPr lang="hr-HR" sz="3200" b="1" dirty="0" smtClean="0">
                <a:solidFill>
                  <a:schemeClr val="tx2"/>
                </a:solidFill>
              </a:rPr>
              <a:t> </a:t>
            </a:r>
            <a:r>
              <a:rPr lang="hr-HR" sz="3200" b="1" dirty="0">
                <a:solidFill>
                  <a:schemeClr val="tx2"/>
                </a:solidFill>
              </a:rPr>
              <a:t>– </a:t>
            </a:r>
            <a:r>
              <a:rPr lang="hr-HR" sz="3200" b="1" dirty="0" smtClean="0">
                <a:solidFill>
                  <a:schemeClr val="tx2"/>
                </a:solidFill>
              </a:rPr>
              <a:t> IS</a:t>
            </a:r>
            <a:endParaRPr lang="hr-HR" sz="3200" b="1" dirty="0">
              <a:solidFill>
                <a:schemeClr val="tx2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443" y="0"/>
            <a:ext cx="1249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8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8" grpId="0" build="p"/>
      <p:bldP spid="9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2213" y="338076"/>
            <a:ext cx="9626600" cy="1549400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tx2"/>
                </a:solidFill>
              </a:rPr>
              <a:t/>
            </a:r>
            <a:br>
              <a:rPr lang="hr-HR" sz="3600" b="1" dirty="0" smtClean="0">
                <a:solidFill>
                  <a:schemeClr val="tx2"/>
                </a:solidFill>
              </a:rPr>
            </a:br>
            <a:r>
              <a:rPr lang="hr-HR" sz="3600" b="1" dirty="0">
                <a:solidFill>
                  <a:schemeClr val="tx2"/>
                </a:solidFill>
              </a:rPr>
              <a:t/>
            </a:r>
            <a:br>
              <a:rPr lang="hr-HR" sz="3600" b="1" dirty="0">
                <a:solidFill>
                  <a:schemeClr val="tx2"/>
                </a:solidFill>
              </a:rPr>
            </a:br>
            <a:r>
              <a:rPr lang="hr-HR" sz="3600" b="1" dirty="0" smtClean="0">
                <a:solidFill>
                  <a:schemeClr val="tx2"/>
                </a:solidFill>
              </a:rPr>
              <a:t/>
            </a:r>
            <a:br>
              <a:rPr lang="hr-HR" sz="3600" b="1" dirty="0" smtClean="0">
                <a:solidFill>
                  <a:schemeClr val="tx2"/>
                </a:solidFill>
              </a:rPr>
            </a:br>
            <a:r>
              <a:rPr lang="hr-HR" sz="3600" b="1" dirty="0">
                <a:solidFill>
                  <a:schemeClr val="tx2"/>
                </a:solidFill>
              </a:rPr>
              <a:t>	</a:t>
            </a:r>
            <a:r>
              <a:rPr lang="hr-HR" sz="3600" b="1" dirty="0" smtClean="0">
                <a:solidFill>
                  <a:schemeClr val="tx2"/>
                </a:solidFill>
              </a:rPr>
              <a:t>	</a:t>
            </a:r>
            <a:br>
              <a:rPr lang="hr-HR" sz="3600" b="1" dirty="0" smtClean="0">
                <a:solidFill>
                  <a:schemeClr val="tx2"/>
                </a:solidFill>
              </a:rPr>
            </a:br>
            <a:r>
              <a:rPr lang="hr-HR" sz="3600" b="1" dirty="0">
                <a:solidFill>
                  <a:schemeClr val="tx2"/>
                </a:solidFill>
              </a:rPr>
              <a:t/>
            </a:r>
            <a:br>
              <a:rPr lang="hr-HR" sz="3600" b="1" dirty="0">
                <a:solidFill>
                  <a:schemeClr val="tx2"/>
                </a:solidFill>
              </a:rPr>
            </a:br>
            <a:r>
              <a:rPr lang="hr-HR" sz="3600" b="1" dirty="0" smtClean="0">
                <a:solidFill>
                  <a:schemeClr val="tx2"/>
                </a:solidFill>
              </a:rPr>
              <a:t/>
            </a:r>
            <a:br>
              <a:rPr lang="hr-HR" sz="3600" b="1" dirty="0" smtClean="0">
                <a:solidFill>
                  <a:schemeClr val="tx2"/>
                </a:solidFill>
              </a:rPr>
            </a:br>
            <a:r>
              <a:rPr lang="hr-HR" sz="3600" b="1" dirty="0" smtClean="0">
                <a:solidFill>
                  <a:schemeClr val="tx2"/>
                </a:solidFill>
              </a:rPr>
              <a:t>* tako se ponaša i imenica </a:t>
            </a:r>
            <a:r>
              <a:rPr lang="hr-HR" sz="3600" b="1" dirty="0" smtClean="0">
                <a:solidFill>
                  <a:srgbClr val="FF0000"/>
                </a:solidFill>
              </a:rPr>
              <a:t>vir, viri, m </a:t>
            </a:r>
            <a:r>
              <a:rPr lang="hr-HR" sz="3600" b="1" dirty="0" smtClean="0">
                <a:solidFill>
                  <a:schemeClr val="tx2"/>
                </a:solidFill>
              </a:rPr>
              <a:t>– junak, muškarac</a:t>
            </a:r>
            <a:r>
              <a:rPr lang="hr-HR" sz="3600" dirty="0"/>
              <a:t/>
            </a:r>
            <a:br>
              <a:rPr lang="hr-HR" sz="3600" dirty="0"/>
            </a:br>
            <a:endParaRPr lang="hr-HR" sz="3600" b="1" dirty="0">
              <a:solidFill>
                <a:schemeClr val="tx2"/>
              </a:solidFill>
            </a:endParaRPr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1"/>
          </p:nvPr>
        </p:nvSpPr>
        <p:spPr>
          <a:xfrm>
            <a:off x="616937" y="1419897"/>
            <a:ext cx="2690024" cy="823912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>
                <a:solidFill>
                  <a:schemeClr val="tx2"/>
                </a:solidFill>
              </a:rPr>
              <a:t>SINGULAR </a:t>
            </a:r>
            <a:endParaRPr lang="hr-HR" sz="3200" b="1" dirty="0">
              <a:solidFill>
                <a:schemeClr val="tx2"/>
              </a:solidFill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>
          <a:xfrm>
            <a:off x="603429" y="2108872"/>
            <a:ext cx="3409771" cy="3885528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tx2"/>
                </a:solidFill>
              </a:rPr>
              <a:t>N </a:t>
            </a:r>
            <a:r>
              <a:rPr lang="hr-HR" sz="3600" b="1" dirty="0">
                <a:solidFill>
                  <a:srgbClr val="FF0000"/>
                </a:solidFill>
              </a:rPr>
              <a:t>vir</a:t>
            </a:r>
            <a:r>
              <a:rPr lang="hr-HR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hr-HR" sz="3600" b="1" dirty="0" smtClean="0">
                <a:solidFill>
                  <a:schemeClr val="tx2"/>
                </a:solidFill>
              </a:rPr>
              <a:t>G </a:t>
            </a:r>
            <a:r>
              <a:rPr lang="hr-HR" sz="3600" b="1" dirty="0">
                <a:solidFill>
                  <a:schemeClr val="tx2"/>
                </a:solidFill>
              </a:rPr>
              <a:t>vir</a:t>
            </a:r>
            <a:r>
              <a:rPr lang="hr-HR" sz="3600" b="1" dirty="0" smtClean="0">
                <a:solidFill>
                  <a:schemeClr val="tx2"/>
                </a:solidFill>
              </a:rPr>
              <a:t> - I</a:t>
            </a:r>
          </a:p>
          <a:p>
            <a:r>
              <a:rPr lang="hr-HR" sz="3600" b="1" dirty="0" smtClean="0">
                <a:solidFill>
                  <a:schemeClr val="tx2"/>
                </a:solidFill>
              </a:rPr>
              <a:t>D </a:t>
            </a:r>
            <a:r>
              <a:rPr lang="hr-HR" sz="3600" b="1" dirty="0">
                <a:solidFill>
                  <a:schemeClr val="tx2"/>
                </a:solidFill>
              </a:rPr>
              <a:t>vir</a:t>
            </a:r>
            <a:r>
              <a:rPr lang="hr-HR" sz="3600" b="1" dirty="0" smtClean="0">
                <a:solidFill>
                  <a:schemeClr val="tx2"/>
                </a:solidFill>
              </a:rPr>
              <a:t> </a:t>
            </a:r>
            <a:r>
              <a:rPr lang="hr-HR" sz="3600" b="1" dirty="0">
                <a:solidFill>
                  <a:schemeClr val="tx2"/>
                </a:solidFill>
              </a:rPr>
              <a:t>– </a:t>
            </a:r>
            <a:r>
              <a:rPr lang="hr-HR" sz="3600" b="1" dirty="0" smtClean="0">
                <a:solidFill>
                  <a:schemeClr val="tx2"/>
                </a:solidFill>
              </a:rPr>
              <a:t>O</a:t>
            </a:r>
          </a:p>
          <a:p>
            <a:r>
              <a:rPr lang="hr-HR" sz="3600" b="1" dirty="0" smtClean="0">
                <a:solidFill>
                  <a:schemeClr val="tx2"/>
                </a:solidFill>
              </a:rPr>
              <a:t>AK </a:t>
            </a:r>
            <a:r>
              <a:rPr lang="hr-HR" sz="3600" b="1" dirty="0">
                <a:solidFill>
                  <a:schemeClr val="tx2"/>
                </a:solidFill>
              </a:rPr>
              <a:t>vir</a:t>
            </a:r>
            <a:r>
              <a:rPr lang="hr-HR" sz="3600" b="1" dirty="0" smtClean="0">
                <a:solidFill>
                  <a:schemeClr val="tx2"/>
                </a:solidFill>
              </a:rPr>
              <a:t> </a:t>
            </a:r>
            <a:r>
              <a:rPr lang="hr-HR" sz="3600" b="1" dirty="0">
                <a:solidFill>
                  <a:schemeClr val="tx2"/>
                </a:solidFill>
              </a:rPr>
              <a:t>– </a:t>
            </a:r>
            <a:r>
              <a:rPr lang="hr-HR" sz="3600" b="1" dirty="0" smtClean="0">
                <a:solidFill>
                  <a:schemeClr val="tx2"/>
                </a:solidFill>
              </a:rPr>
              <a:t>UM</a:t>
            </a:r>
          </a:p>
          <a:p>
            <a:r>
              <a:rPr lang="hr-HR" sz="3600" b="1" dirty="0" smtClean="0">
                <a:solidFill>
                  <a:schemeClr val="tx2"/>
                </a:solidFill>
              </a:rPr>
              <a:t>V </a:t>
            </a:r>
            <a:r>
              <a:rPr lang="hr-HR" sz="3600" b="1" dirty="0">
                <a:solidFill>
                  <a:srgbClr val="FF0000"/>
                </a:solidFill>
              </a:rPr>
              <a:t>vir </a:t>
            </a:r>
            <a:endParaRPr lang="hr-HR" sz="3600" b="1" dirty="0" smtClean="0">
              <a:solidFill>
                <a:srgbClr val="FF0000"/>
              </a:solidFill>
            </a:endParaRPr>
          </a:p>
          <a:p>
            <a:r>
              <a:rPr lang="hr-HR" sz="3600" b="1" dirty="0" smtClean="0">
                <a:solidFill>
                  <a:schemeClr val="tx2"/>
                </a:solidFill>
              </a:rPr>
              <a:t>ABL </a:t>
            </a:r>
            <a:r>
              <a:rPr lang="hr-HR" sz="3600" b="1" dirty="0">
                <a:solidFill>
                  <a:schemeClr val="tx2"/>
                </a:solidFill>
              </a:rPr>
              <a:t>vir</a:t>
            </a:r>
            <a:r>
              <a:rPr lang="hr-HR" sz="3600" b="1" dirty="0" smtClean="0">
                <a:solidFill>
                  <a:schemeClr val="tx2"/>
                </a:solidFill>
              </a:rPr>
              <a:t> </a:t>
            </a:r>
            <a:r>
              <a:rPr lang="hr-HR" sz="3600" b="1" dirty="0">
                <a:solidFill>
                  <a:schemeClr val="tx2"/>
                </a:solidFill>
              </a:rPr>
              <a:t>– </a:t>
            </a:r>
            <a:r>
              <a:rPr lang="hr-HR" sz="3600" b="1" dirty="0" smtClean="0">
                <a:solidFill>
                  <a:schemeClr val="tx2"/>
                </a:solidFill>
              </a:rPr>
              <a:t>O</a:t>
            </a:r>
            <a:endParaRPr lang="hr-HR" sz="3600" b="1" dirty="0">
              <a:solidFill>
                <a:schemeClr val="tx2"/>
              </a:solidFill>
            </a:endParaRPr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quarter" idx="3"/>
          </p:nvPr>
        </p:nvSpPr>
        <p:spPr>
          <a:xfrm>
            <a:off x="4586645" y="1327822"/>
            <a:ext cx="1995487" cy="823912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>
                <a:solidFill>
                  <a:schemeClr val="tx2"/>
                </a:solidFill>
              </a:rPr>
              <a:t>PLURAL</a:t>
            </a:r>
            <a:endParaRPr lang="hr-HR" sz="3200" b="1" dirty="0">
              <a:solidFill>
                <a:schemeClr val="tx2"/>
              </a:solidFill>
            </a:endParaRPr>
          </a:p>
        </p:txBody>
      </p:sp>
      <p:sp>
        <p:nvSpPr>
          <p:cNvPr id="11" name="Rezervirano mjesto sadržaja 7"/>
          <p:cNvSpPr>
            <a:spLocks noGrp="1"/>
          </p:cNvSpPr>
          <p:nvPr>
            <p:ph sz="quarter" idx="4"/>
          </p:nvPr>
        </p:nvSpPr>
        <p:spPr>
          <a:xfrm>
            <a:off x="4241800" y="2108873"/>
            <a:ext cx="3200400" cy="3885528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tx2"/>
                </a:solidFill>
              </a:rPr>
              <a:t>N </a:t>
            </a:r>
            <a:r>
              <a:rPr lang="hr-HR" sz="3600" b="1" dirty="0">
                <a:solidFill>
                  <a:schemeClr val="tx2"/>
                </a:solidFill>
              </a:rPr>
              <a:t>vir</a:t>
            </a:r>
            <a:r>
              <a:rPr lang="hr-HR" sz="3600" b="1" dirty="0" smtClean="0">
                <a:solidFill>
                  <a:schemeClr val="tx2"/>
                </a:solidFill>
              </a:rPr>
              <a:t> – I </a:t>
            </a:r>
          </a:p>
          <a:p>
            <a:r>
              <a:rPr lang="hr-HR" sz="3600" b="1" dirty="0" smtClean="0">
                <a:solidFill>
                  <a:schemeClr val="tx2"/>
                </a:solidFill>
              </a:rPr>
              <a:t>G </a:t>
            </a:r>
            <a:r>
              <a:rPr lang="hr-HR" sz="3600" b="1" dirty="0">
                <a:solidFill>
                  <a:schemeClr val="tx2"/>
                </a:solidFill>
              </a:rPr>
              <a:t>vir</a:t>
            </a:r>
            <a:r>
              <a:rPr lang="hr-HR" sz="3600" b="1" dirty="0" smtClean="0">
                <a:solidFill>
                  <a:schemeClr val="tx2"/>
                </a:solidFill>
              </a:rPr>
              <a:t> – </a:t>
            </a:r>
            <a:r>
              <a:rPr lang="hr-HR" sz="3600" b="1" dirty="0">
                <a:solidFill>
                  <a:schemeClr val="tx2"/>
                </a:solidFill>
              </a:rPr>
              <a:t>ŌRUM</a:t>
            </a:r>
            <a:endParaRPr lang="hr-HR" sz="3600" b="1" dirty="0" smtClean="0">
              <a:solidFill>
                <a:schemeClr val="tx2"/>
              </a:solidFill>
            </a:endParaRPr>
          </a:p>
          <a:p>
            <a:r>
              <a:rPr lang="hr-HR" sz="3600" b="1" dirty="0" smtClean="0">
                <a:solidFill>
                  <a:schemeClr val="tx2"/>
                </a:solidFill>
              </a:rPr>
              <a:t>D </a:t>
            </a:r>
            <a:r>
              <a:rPr lang="hr-HR" sz="3600" b="1" dirty="0">
                <a:solidFill>
                  <a:schemeClr val="tx2"/>
                </a:solidFill>
              </a:rPr>
              <a:t>vir</a:t>
            </a:r>
            <a:r>
              <a:rPr lang="hr-HR" sz="3600" b="1" dirty="0" smtClean="0">
                <a:solidFill>
                  <a:schemeClr val="tx2"/>
                </a:solidFill>
              </a:rPr>
              <a:t> </a:t>
            </a:r>
            <a:r>
              <a:rPr lang="hr-HR" sz="3600" b="1" dirty="0">
                <a:solidFill>
                  <a:schemeClr val="tx2"/>
                </a:solidFill>
              </a:rPr>
              <a:t>– </a:t>
            </a:r>
            <a:r>
              <a:rPr lang="hr-HR" sz="3600" b="1" dirty="0" smtClean="0">
                <a:solidFill>
                  <a:schemeClr val="tx2"/>
                </a:solidFill>
              </a:rPr>
              <a:t>IS</a:t>
            </a:r>
          </a:p>
          <a:p>
            <a:r>
              <a:rPr lang="hr-HR" sz="3600" b="1" dirty="0" smtClean="0">
                <a:solidFill>
                  <a:schemeClr val="tx2"/>
                </a:solidFill>
              </a:rPr>
              <a:t>AK </a:t>
            </a:r>
            <a:r>
              <a:rPr lang="hr-HR" sz="3600" b="1" dirty="0">
                <a:solidFill>
                  <a:schemeClr val="tx2"/>
                </a:solidFill>
              </a:rPr>
              <a:t>vir</a:t>
            </a:r>
            <a:r>
              <a:rPr lang="hr-HR" sz="3600" b="1" dirty="0" smtClean="0">
                <a:solidFill>
                  <a:schemeClr val="tx2"/>
                </a:solidFill>
              </a:rPr>
              <a:t> </a:t>
            </a:r>
            <a:r>
              <a:rPr lang="hr-HR" sz="3600" b="1" dirty="0">
                <a:solidFill>
                  <a:schemeClr val="tx2"/>
                </a:solidFill>
              </a:rPr>
              <a:t>– </a:t>
            </a:r>
            <a:r>
              <a:rPr lang="hr-HR" sz="3600" b="1" dirty="0" smtClean="0">
                <a:solidFill>
                  <a:schemeClr val="tx2"/>
                </a:solidFill>
              </a:rPr>
              <a:t>OS</a:t>
            </a:r>
          </a:p>
          <a:p>
            <a:r>
              <a:rPr lang="hr-HR" sz="3600" b="1" dirty="0" smtClean="0">
                <a:solidFill>
                  <a:schemeClr val="tx2"/>
                </a:solidFill>
              </a:rPr>
              <a:t>V </a:t>
            </a:r>
            <a:r>
              <a:rPr lang="hr-HR" sz="3600" b="1" dirty="0">
                <a:solidFill>
                  <a:schemeClr val="tx2"/>
                </a:solidFill>
              </a:rPr>
              <a:t>vir</a:t>
            </a:r>
            <a:r>
              <a:rPr lang="hr-HR" sz="3600" b="1" dirty="0" smtClean="0">
                <a:solidFill>
                  <a:schemeClr val="tx2"/>
                </a:solidFill>
              </a:rPr>
              <a:t>– I </a:t>
            </a:r>
          </a:p>
          <a:p>
            <a:r>
              <a:rPr lang="hr-HR" sz="3600" b="1" dirty="0" smtClean="0">
                <a:solidFill>
                  <a:schemeClr val="tx2"/>
                </a:solidFill>
              </a:rPr>
              <a:t>ABL </a:t>
            </a:r>
            <a:r>
              <a:rPr lang="hr-HR" sz="3600" b="1" dirty="0">
                <a:solidFill>
                  <a:schemeClr val="tx2"/>
                </a:solidFill>
              </a:rPr>
              <a:t>vir</a:t>
            </a:r>
            <a:r>
              <a:rPr lang="hr-HR" sz="3600" b="1" dirty="0" smtClean="0">
                <a:solidFill>
                  <a:schemeClr val="tx2"/>
                </a:solidFill>
              </a:rPr>
              <a:t> </a:t>
            </a:r>
            <a:r>
              <a:rPr lang="hr-HR" sz="3600" b="1" dirty="0">
                <a:solidFill>
                  <a:schemeClr val="tx2"/>
                </a:solidFill>
              </a:rPr>
              <a:t>– </a:t>
            </a:r>
            <a:r>
              <a:rPr lang="hr-HR" sz="3600" b="1" dirty="0" smtClean="0">
                <a:solidFill>
                  <a:schemeClr val="tx2"/>
                </a:solidFill>
              </a:rPr>
              <a:t> IS</a:t>
            </a:r>
            <a:endParaRPr lang="hr-HR" sz="3600" b="1" dirty="0">
              <a:solidFill>
                <a:schemeClr val="tx2"/>
              </a:solidFill>
            </a:endParaRPr>
          </a:p>
        </p:txBody>
      </p:sp>
      <p:pic>
        <p:nvPicPr>
          <p:cNvPr id="1030" name="Picture 6" descr="http://upload.wikimedia.org/wikipedia/commons/7/76/Aeneas_and_Turn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13" y="1849436"/>
            <a:ext cx="3833387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8809892" y="4813421"/>
            <a:ext cx="232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tx2"/>
                </a:solidFill>
              </a:rPr>
              <a:t>v</a:t>
            </a:r>
            <a:r>
              <a:rPr lang="hr-HR" sz="2400" b="1" dirty="0" smtClean="0">
                <a:solidFill>
                  <a:schemeClr val="tx2"/>
                </a:solidFill>
              </a:rPr>
              <a:t>ir </a:t>
            </a:r>
            <a:r>
              <a:rPr lang="hr-HR" sz="2400" b="1" dirty="0" err="1" smtClean="0">
                <a:solidFill>
                  <a:schemeClr val="tx2"/>
                </a:solidFill>
              </a:rPr>
              <a:t>Aeneas</a:t>
            </a:r>
            <a:endParaRPr lang="hr-HR" sz="2400" b="1" dirty="0">
              <a:solidFill>
                <a:schemeClr val="tx2"/>
              </a:solidFill>
            </a:endParaRPr>
          </a:p>
        </p:txBody>
      </p:sp>
      <p:pic>
        <p:nvPicPr>
          <p:cNvPr id="1032" name="Picture 8" descr="http://content.mycutegraphics.com/graphics/fall/pumpkin-cu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945" y="5113171"/>
            <a:ext cx="1720055" cy="174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8" grpId="0" build="p"/>
      <p:bldP spid="9" grpId="0" build="p"/>
      <p:bldP spid="11" grpId="0" build="p"/>
      <p:bldP spid="4" grpId="0"/>
    </p:bldLst>
  </p:timing>
</p:sld>
</file>

<file path=ppt/theme/theme1.xml><?xml version="1.0" encoding="utf-8"?>
<a:theme xmlns:a="http://schemas.openxmlformats.org/drawingml/2006/main" name="LeavesAlbum_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vesAlbum_16x9.potx" id="{207E927A-870C-40A9-A0C9-6A0F923FA606}" vid="{25473F50-883B-400D-AAE8-2B76456C407F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A8FCBB-2759-4EBF-B752-E9F4336E1B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Obiteljski fotoalbum (dizajn sa zelenim listovima)</Template>
  <TotalTime>0</TotalTime>
  <Words>278</Words>
  <Application>Microsoft Office PowerPoint</Application>
  <PresentationFormat>Široki zaslon</PresentationFormat>
  <Paragraphs>66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Cambria</vt:lpstr>
      <vt:lpstr>Wingdings</vt:lpstr>
      <vt:lpstr>LeavesAlbum_16x9</vt:lpstr>
      <vt:lpstr>2. ili o-deklinacija – imenice na  -er</vt:lpstr>
      <vt:lpstr>PowerPointova prezentacija</vt:lpstr>
      <vt:lpstr>PowerPointova prezentacija</vt:lpstr>
      <vt:lpstr>PowerPointova prezentacija</vt:lpstr>
      <vt:lpstr>     DEKLINACIJA puer,-i,m </vt:lpstr>
      <vt:lpstr>        DEKLINACIJA magister, -tri ,m  </vt:lpstr>
      <vt:lpstr>        * tako se ponaša i imenica vir, viri, m – junak, muškarac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2014-10-23T09:03:55Z</dcterms:created>
  <dcterms:modified xsi:type="dcterms:W3CDTF">2016-10-18T07:43:30Z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TC034888359991</vt:lpwstr>
  </property>
</Properties>
</file>